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7" r:id="rId3"/>
    <p:sldId id="261" r:id="rId4"/>
    <p:sldId id="265" r:id="rId5"/>
    <p:sldId id="257" r:id="rId6"/>
    <p:sldId id="271" r:id="rId7"/>
    <p:sldId id="260" r:id="rId8"/>
    <p:sldId id="268" r:id="rId9"/>
    <p:sldId id="269" r:id="rId10"/>
    <p:sldId id="258" r:id="rId11"/>
    <p:sldId id="264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DA270-B69B-8632-D7AC-5892149E7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29C01-01FB-19B7-1022-2A2EFB89E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8817F-A1C2-B931-5191-1C29628E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A036A-CB3F-31C6-8366-B974FB8A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171B3-20F9-FDC4-F5D6-61847E84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4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7F88-0356-BF50-E1DD-C2F66C11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A59673-6A66-49D2-2433-396958AE0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59D55B-4F8B-382C-8B17-8C1033CB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9EE05-C9C1-CF98-F1FC-9DF8A3D5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979C0-1D6D-F409-FB2B-77092562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1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470AF-9B13-C318-40D9-560F1920E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45A21-868A-BA4D-3F2E-F8A95DE70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263DD-CBA1-7279-331F-EC946A00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F2CA2-4A79-076A-D5B2-557D83A6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BC3DD-9D29-190E-541B-CED76E18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6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723-D16D-34B7-7E91-9D4282F1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F31ED-1875-7830-F750-A01CD6E35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84063-1B9A-A98C-CD10-576FD3C6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F5E51-8845-0C38-3E53-ABFDBDD2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31E81-BB25-CEFB-4919-377BC941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0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DD124-05AF-07CD-8626-5F207BEC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094074-170C-A143-C0AF-C029DA42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58093-2718-884F-4CAC-B953234C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036E5-0AF5-282F-546C-C02EDEF3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EE2A0-7206-FEAD-C3E9-DC5AAF51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7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6610A-7427-A181-85ED-6797174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0B6D9-0278-F336-606F-8746575C1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654A2-0182-3428-D405-FA7A9376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C6FDC9-0236-8E6F-9EA5-EFF81AB0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C2FEA-F7D1-1321-986C-8A7FC957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9BC44-45BD-740C-3838-7E870913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8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7920C-5697-3AF8-9D4A-6D6CF10E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21ECC-2E12-B8EC-E68A-10F6EA1C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78752F-2BE4-D473-01EF-C2F03F77A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7ED3DA-F34C-AB00-DEAC-F2132DD28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9A3B8E-16B7-5804-6AA4-72FB38A64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F16749-D08B-2C4C-4BA4-19A9A478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9BA1F6-A48E-B996-2DE3-16654D1F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218A3-0D54-B046-74EF-A4D409D1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9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03B96-A706-FCC6-F1FC-04B90ABF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FBAAFF-9888-3E5D-A0B6-90F0ECC7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B37AF-7F3B-BA4B-1632-E832C10C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F19ED6-D295-2A4D-EAE6-9E08D701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09460B-DCD3-AB89-CBCA-12E4A870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075D92-AB2C-EA46-D74D-14EFF446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E9D9BC-5F0F-8DD1-9A86-FF36A1DC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70C90-DDB6-362A-CE2C-D8790B43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3B955-9DD8-20D1-C5FA-139FED4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4D020E-346A-02DA-0150-C11DE6EC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A026B-93D6-CD5A-C09D-2675EE8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EB583F-803F-0C46-EFA6-59AADEC4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BF033-530F-5DDA-051F-0650A846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0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5F154-E9F0-6139-085D-D3597B28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9E9D6E-809D-4FB5-613F-B2B42E1EC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E8C2EB-599E-6E24-21CF-548D17E49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63DA78-C282-015E-B23D-89C3E2B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77488B-B040-F5B1-D294-CB6650CB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26D164-88A2-7DCA-725A-076065D2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5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B0589-52CF-8609-B7CA-587AB855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0FB077-17CF-C0B1-7D67-31B9395B1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558DE-92D1-4276-1EEB-6C4DED71F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DE7A1-FE92-4496-97A9-6D464D017EA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FC217-F2E0-A324-F0DF-4266DDA0B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21DE2-D541-BEBD-41C0-3C63FA114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5370-9686-40E0-86DC-7DDF4361C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1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11969F-C507-144A-A98A-6830A12DCFC6}"/>
              </a:ext>
            </a:extLst>
          </p:cNvPr>
          <p:cNvGrpSpPr/>
          <p:nvPr/>
        </p:nvGrpSpPr>
        <p:grpSpPr>
          <a:xfrm>
            <a:off x="2398144" y="1718371"/>
            <a:ext cx="4485736" cy="4961098"/>
            <a:chOff x="4623759" y="724618"/>
            <a:chExt cx="4899804" cy="548064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335235-8CE1-D8FE-65D1-6103E93169E5}"/>
                </a:ext>
              </a:extLst>
            </p:cNvPr>
            <p:cNvSpPr/>
            <p:nvPr/>
          </p:nvSpPr>
          <p:spPr>
            <a:xfrm>
              <a:off x="4623759" y="724618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01 Raw Dataset</a:t>
              </a:r>
              <a:endParaRPr lang="ko-KR" altLang="en-US" sz="1600" b="1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0B51207-4F37-4F9D-2C2D-F901C034F3B8}"/>
                </a:ext>
              </a:extLst>
            </p:cNvPr>
            <p:cNvSpPr/>
            <p:nvPr/>
          </p:nvSpPr>
          <p:spPr>
            <a:xfrm>
              <a:off x="4623759" y="1538376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02 Algorithm</a:t>
              </a:r>
              <a:endParaRPr lang="ko-KR" altLang="en-US" sz="1600" b="1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935F568-08B1-0BBE-E40F-48E31BB53823}"/>
                </a:ext>
              </a:extLst>
            </p:cNvPr>
            <p:cNvSpPr/>
            <p:nvPr/>
          </p:nvSpPr>
          <p:spPr>
            <a:xfrm>
              <a:off x="4623759" y="2352134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03 Segmentation</a:t>
              </a:r>
              <a:endParaRPr lang="ko-KR" altLang="en-US" sz="1600" b="1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E5AD086-B213-6E16-D0C2-37D80DE914DB}"/>
                </a:ext>
              </a:extLst>
            </p:cNvPr>
            <p:cNvSpPr/>
            <p:nvPr/>
          </p:nvSpPr>
          <p:spPr>
            <a:xfrm>
              <a:off x="4623759" y="3165892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04 Dataset Preparation</a:t>
              </a:r>
              <a:endParaRPr lang="ko-KR" altLang="en-US" sz="1600" b="1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02D094-6486-EDBF-185E-B06F66533988}"/>
                </a:ext>
              </a:extLst>
            </p:cNvPr>
            <p:cNvSpPr/>
            <p:nvPr/>
          </p:nvSpPr>
          <p:spPr>
            <a:xfrm>
              <a:off x="4623759" y="3979650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05 Object Detection</a:t>
              </a:r>
              <a:endParaRPr lang="ko-KR" altLang="en-US" sz="1600" b="1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7823E37-27AA-B21A-43E3-6162F31FD732}"/>
                </a:ext>
              </a:extLst>
            </p:cNvPr>
            <p:cNvSpPr/>
            <p:nvPr/>
          </p:nvSpPr>
          <p:spPr>
            <a:xfrm>
              <a:off x="4623759" y="4793408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06 Dataset </a:t>
              </a:r>
              <a:r>
                <a:rPr lang="ko-KR" altLang="en-US" sz="1600" b="1"/>
                <a:t>변형에 따른 성능 변화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C68702C-F623-610C-4535-49F6E92EFF3C}"/>
                </a:ext>
              </a:extLst>
            </p:cNvPr>
            <p:cNvSpPr/>
            <p:nvPr/>
          </p:nvSpPr>
          <p:spPr>
            <a:xfrm>
              <a:off x="4623759" y="5607166"/>
              <a:ext cx="4899804" cy="5980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/>
                <a:t>             07 Conclusion</a:t>
              </a:r>
              <a:endParaRPr lang="ko-KR" altLang="en-US" sz="1600" b="1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AEB9D4-B3EA-B598-8764-995A9BF4B445}"/>
              </a:ext>
            </a:extLst>
          </p:cNvPr>
          <p:cNvSpPr/>
          <p:nvPr/>
        </p:nvSpPr>
        <p:spPr>
          <a:xfrm>
            <a:off x="1" y="0"/>
            <a:ext cx="2978988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C476DB-C8AF-D876-ACD0-9E0F248F6379}"/>
              </a:ext>
            </a:extLst>
          </p:cNvPr>
          <p:cNvSpPr txBox="1"/>
          <p:nvPr/>
        </p:nvSpPr>
        <p:spPr>
          <a:xfrm>
            <a:off x="253042" y="831955"/>
            <a:ext cx="247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</a:rPr>
              <a:t>Contents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8410E7-7CD0-B2D0-7F01-C093037BF608}"/>
              </a:ext>
            </a:extLst>
          </p:cNvPr>
          <p:cNvCxnSpPr>
            <a:cxnSpLocks/>
          </p:cNvCxnSpPr>
          <p:nvPr/>
        </p:nvCxnSpPr>
        <p:spPr>
          <a:xfrm>
            <a:off x="6993147" y="1989070"/>
            <a:ext cx="47157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415DBE-4246-E8BA-58E0-1F24DA59D5E7}"/>
              </a:ext>
            </a:extLst>
          </p:cNvPr>
          <p:cNvCxnSpPr/>
          <p:nvPr/>
        </p:nvCxnSpPr>
        <p:spPr>
          <a:xfrm>
            <a:off x="6993146" y="3462302"/>
            <a:ext cx="47157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4CFFFA-19B2-B872-957B-08626BEAC48A}"/>
              </a:ext>
            </a:extLst>
          </p:cNvPr>
          <p:cNvCxnSpPr/>
          <p:nvPr/>
        </p:nvCxnSpPr>
        <p:spPr>
          <a:xfrm>
            <a:off x="6980491" y="4185066"/>
            <a:ext cx="471577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63CD21-3FE3-F016-00E5-349FAC82D7C5}"/>
              </a:ext>
            </a:extLst>
          </p:cNvPr>
          <p:cNvSpPr txBox="1"/>
          <p:nvPr/>
        </p:nvSpPr>
        <p:spPr>
          <a:xfrm>
            <a:off x="7464724" y="1758237"/>
            <a:ext cx="232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/>
              <a:t>Segmentation Dataset</a:t>
            </a:r>
          </a:p>
          <a:p>
            <a:pPr marL="342900" indent="-342900">
              <a:buAutoNum type="arabicPeriod"/>
            </a:pPr>
            <a:r>
              <a:rPr lang="en-US" altLang="ko-KR" sz="1200" b="1"/>
              <a:t>Detection Dataset</a:t>
            </a:r>
            <a:endParaRPr lang="ko-KR" altLang="en-US" sz="12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73085-ABAA-3488-FD15-26777975E3D5}"/>
              </a:ext>
            </a:extLst>
          </p:cNvPr>
          <p:cNvSpPr txBox="1"/>
          <p:nvPr/>
        </p:nvSpPr>
        <p:spPr>
          <a:xfrm>
            <a:off x="7464723" y="3231469"/>
            <a:ext cx="318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/>
              <a:t>Model </a:t>
            </a:r>
            <a:r>
              <a:rPr lang="ko-KR" altLang="en-US" sz="1200" b="1"/>
              <a:t>비교 실험</a:t>
            </a:r>
            <a:endParaRPr lang="en-US" altLang="ko-KR" sz="1200" b="1"/>
          </a:p>
          <a:p>
            <a:pPr marL="342900" indent="-342900">
              <a:buAutoNum type="arabicPeriod"/>
            </a:pPr>
            <a:r>
              <a:rPr lang="en-US" altLang="ko-KR" sz="1200" b="1"/>
              <a:t>FFT with DeepLabv3+ Architecture</a:t>
            </a:r>
            <a:endParaRPr lang="ko-KR" altLang="en-US" sz="12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9759E-0AA6-BE75-95E4-C8E9C1D8603D}"/>
              </a:ext>
            </a:extLst>
          </p:cNvPr>
          <p:cNvSpPr txBox="1"/>
          <p:nvPr/>
        </p:nvSpPr>
        <p:spPr>
          <a:xfrm>
            <a:off x="7464724" y="3875754"/>
            <a:ext cx="232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/>
              <a:t>Original Dataset</a:t>
            </a:r>
          </a:p>
          <a:p>
            <a:pPr marL="342900" indent="-342900">
              <a:buAutoNum type="arabicPeriod"/>
            </a:pPr>
            <a:r>
              <a:rPr lang="en-US" altLang="ko-KR" sz="1200" b="1"/>
              <a:t>Segmented Dataset</a:t>
            </a:r>
          </a:p>
          <a:p>
            <a:pPr marL="342900" indent="-342900">
              <a:buAutoNum type="arabicPeriod"/>
            </a:pPr>
            <a:r>
              <a:rPr lang="en-US" altLang="ko-KR" sz="1200" b="1"/>
              <a:t>Transformed Dataset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28691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3BEF4-5C20-4120-ACC3-BA8800D5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Object Detection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1B2C4E-4D8E-2A9B-7A77-E07D17AA4A75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0631D7-100D-C7FE-2DB6-7AECCF1C6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09594"/>
              </p:ext>
            </p:extLst>
          </p:nvPr>
        </p:nvGraphicFramePr>
        <p:xfrm>
          <a:off x="838197" y="1838449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12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1886597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1886597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  <a:gridCol w="1886597">
                  <a:extLst>
                    <a:ext uri="{9D8B030D-6E8A-4147-A177-3AD203B41FA5}">
                      <a16:colId xmlns:a16="http://schemas.microsoft.com/office/drawing/2014/main" val="1803742145"/>
                    </a:ext>
                  </a:extLst>
                </a:gridCol>
                <a:gridCol w="1886597">
                  <a:extLst>
                    <a:ext uri="{9D8B030D-6E8A-4147-A177-3AD203B41FA5}">
                      <a16:colId xmlns:a16="http://schemas.microsoft.com/office/drawing/2014/main" val="2841679248"/>
                    </a:ext>
                  </a:extLst>
                </a:gridCol>
                <a:gridCol w="1886597">
                  <a:extLst>
                    <a:ext uri="{9D8B030D-6E8A-4147-A177-3AD203B41FA5}">
                      <a16:colId xmlns:a16="http://schemas.microsoft.com/office/drawing/2014/main" val="801808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YOLO v8-n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YOLO v8-s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YOLO v8-m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YOLO v11–s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YOLO v11-m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Precision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0.715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0.765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0.818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0.722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0.802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Recall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0.659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0.741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0.785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0.395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0.377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3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mAP50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0.827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0.826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0.549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0.629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mAP50-95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0.468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0.518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0.528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0.328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0.423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8673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35583E-CBEE-C6A7-64C4-B1014BBB76A0}"/>
              </a:ext>
            </a:extLst>
          </p:cNvPr>
          <p:cNvSpPr txBox="1"/>
          <p:nvPr/>
        </p:nvSpPr>
        <p:spPr>
          <a:xfrm>
            <a:off x="838196" y="4317463"/>
            <a:ext cx="902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위의 표를 보면</a:t>
            </a:r>
            <a:r>
              <a:rPr lang="en-US" altLang="ko-KR" sz="1400" b="1"/>
              <a:t>, mAP50</a:t>
            </a:r>
            <a:r>
              <a:rPr lang="ko-KR" altLang="en-US" sz="1400" b="1"/>
              <a:t>을 제외한 모든 경우에서 </a:t>
            </a:r>
            <a:r>
              <a:rPr lang="en-US" altLang="ko-KR" sz="1400" b="1"/>
              <a:t>YOLO v8-m</a:t>
            </a:r>
            <a:r>
              <a:rPr lang="ko-KR" altLang="en-US" sz="1400" b="1"/>
              <a:t>이 성능이 가장 좋은 것을 확인할 수 있다</a:t>
            </a:r>
            <a:r>
              <a:rPr lang="en-US" altLang="ko-KR" sz="1400" b="1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B9286-9D12-1C43-A59E-3C0D81852EB9}"/>
              </a:ext>
            </a:extLst>
          </p:cNvPr>
          <p:cNvSpPr txBox="1"/>
          <p:nvPr/>
        </p:nvSpPr>
        <p:spPr>
          <a:xfrm>
            <a:off x="838196" y="3840409"/>
            <a:ext cx="105155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현재 </a:t>
            </a:r>
            <a:r>
              <a:rPr lang="en-US" altLang="ko-KR" sz="1400" b="1"/>
              <a:t>Object Detection task</a:t>
            </a:r>
            <a:r>
              <a:rPr lang="ko-KR" altLang="en-US" sz="1400" b="1"/>
              <a:t>에서 가장 많이 사용되고 있는 </a:t>
            </a:r>
            <a:r>
              <a:rPr lang="en-US" altLang="ko-KR" sz="1400" b="1" u="sng"/>
              <a:t>YOLO </a:t>
            </a:r>
            <a:r>
              <a:rPr lang="ko-KR" altLang="en-US" sz="1400" b="1" u="sng"/>
              <a:t>모델</a:t>
            </a:r>
            <a:r>
              <a:rPr lang="ko-KR" altLang="en-US" sz="1400" b="1"/>
              <a:t>을 사용</a:t>
            </a:r>
            <a:endParaRPr lang="en-US" altLang="ko-KR" sz="1400" b="1"/>
          </a:p>
          <a:p>
            <a:r>
              <a:rPr lang="en-US" altLang="ko-KR" sz="1200" b="1"/>
              <a:t>∙ </a:t>
            </a:r>
            <a:r>
              <a:rPr lang="ko-KR" altLang="en-US" sz="1200" b="1"/>
              <a:t>빠른 비교를 위해 </a:t>
            </a:r>
            <a:r>
              <a:rPr lang="en-US" altLang="ko-KR" sz="1200" b="1"/>
              <a:t>augmentation</a:t>
            </a:r>
            <a:r>
              <a:rPr lang="ko-KR" altLang="en-US" sz="1200" b="1"/>
              <a:t>을 통해 </a:t>
            </a:r>
            <a:r>
              <a:rPr lang="en-US" altLang="ko-KR" sz="1200" b="1"/>
              <a:t>class</a:t>
            </a:r>
            <a:r>
              <a:rPr lang="ko-KR" altLang="en-US" sz="1200" b="1"/>
              <a:t> 비율을 맞춘 </a:t>
            </a:r>
            <a:r>
              <a:rPr lang="en-US" altLang="ko-KR" sz="1200" b="1"/>
              <a:t>Original Image</a:t>
            </a:r>
            <a:r>
              <a:rPr lang="ko-KR" altLang="en-US" sz="1200" b="1"/>
              <a:t> </a:t>
            </a:r>
            <a:r>
              <a:rPr lang="en-US" altLang="ko-KR" sz="1200" b="1"/>
              <a:t>+ Segmented Image </a:t>
            </a:r>
            <a:r>
              <a:rPr lang="ko-KR" altLang="en-US" sz="1200" b="1"/>
              <a:t>데이터셋 개수를 </a:t>
            </a:r>
            <a:r>
              <a:rPr lang="en-US" altLang="ko-KR" sz="1200" b="1"/>
              <a:t>3000</a:t>
            </a:r>
            <a:r>
              <a:rPr lang="ko-KR" altLang="en-US" sz="1200" b="1"/>
              <a:t>개로 통일하여 학습에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8901BC-54F0-3047-87F0-0EF8C91046DB}"/>
              </a:ext>
            </a:extLst>
          </p:cNvPr>
          <p:cNvGrpSpPr/>
          <p:nvPr/>
        </p:nvGrpSpPr>
        <p:grpSpPr>
          <a:xfrm>
            <a:off x="838196" y="4664937"/>
            <a:ext cx="8616996" cy="1692000"/>
            <a:chOff x="838196" y="4664937"/>
            <a:chExt cx="8616996" cy="16920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A8E14C-E62A-0577-17CB-C787913771C9}"/>
                </a:ext>
              </a:extLst>
            </p:cNvPr>
            <p:cNvGrpSpPr/>
            <p:nvPr/>
          </p:nvGrpSpPr>
          <p:grpSpPr>
            <a:xfrm>
              <a:off x="1371596" y="4664937"/>
              <a:ext cx="8083596" cy="1692000"/>
              <a:chOff x="2330454" y="4625240"/>
              <a:chExt cx="8083596" cy="173045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772BF7E-4A72-6CA2-81C0-BC235F85C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2050" y="4625240"/>
                <a:ext cx="2432000" cy="136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2C6751D-49BF-CE40-1AD2-E45B78808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6252" y="4625240"/>
                <a:ext cx="2432000" cy="1368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197EC-58B4-6BFC-3EBF-AE771C68B200}"/>
                  </a:ext>
                </a:extLst>
              </p:cNvPr>
              <p:cNvSpPr txBox="1"/>
              <p:nvPr/>
            </p:nvSpPr>
            <p:spPr>
              <a:xfrm>
                <a:off x="2739822" y="6078691"/>
                <a:ext cx="1613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/>
                  <a:t>Test Image</a:t>
                </a:r>
                <a:endParaRPr lang="ko-KR" altLang="en-US" sz="1200" b="1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7D647CD-CA77-B455-1104-A92BAB3A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0454" y="4625240"/>
                <a:ext cx="2432000" cy="1368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75F788-3AC5-BF70-0358-FEC3A585EF7D}"/>
                  </a:ext>
                </a:extLst>
              </p:cNvPr>
              <p:cNvSpPr txBox="1"/>
              <p:nvPr/>
            </p:nvSpPr>
            <p:spPr>
              <a:xfrm>
                <a:off x="5565620" y="6078691"/>
                <a:ext cx="1613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/>
                  <a:t>YOLO v8-s</a:t>
                </a:r>
                <a:endParaRPr lang="ko-KR" altLang="en-US" sz="1200" b="1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20DDB3-DCBB-C7EF-36F8-CB421170A24D}"/>
                  </a:ext>
                </a:extLst>
              </p:cNvPr>
              <p:cNvSpPr txBox="1"/>
              <p:nvPr/>
            </p:nvSpPr>
            <p:spPr>
              <a:xfrm>
                <a:off x="8391417" y="6078691"/>
                <a:ext cx="16132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/>
                  <a:t>YOLO v8-m</a:t>
                </a:r>
                <a:endParaRPr lang="ko-KR" altLang="en-US" sz="1200" b="1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59F60E-B105-62E6-9C01-650EED26A8A9}"/>
                </a:ext>
              </a:extLst>
            </p:cNvPr>
            <p:cNvSpPr txBox="1"/>
            <p:nvPr/>
          </p:nvSpPr>
          <p:spPr>
            <a:xfrm>
              <a:off x="838196" y="4664937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</a:rPr>
                <a:t>Ex)</a:t>
              </a:r>
              <a:endParaRPr lang="ko-KR" altLang="en-US" sz="1600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47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C8C8F-8005-6574-F70D-211A2202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Dataset </a:t>
            </a:r>
            <a:r>
              <a:rPr lang="ko-KR" altLang="en-US" b="1"/>
              <a:t>변형에 따른 성능 변화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5AB6B0-A7C8-EF3F-C0AD-26332A9AAA02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A58A1E-5A62-3DD6-8F86-AEAE3244C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86690"/>
              </p:ext>
            </p:extLst>
          </p:nvPr>
        </p:nvGraphicFramePr>
        <p:xfrm>
          <a:off x="838196" y="1838449"/>
          <a:ext cx="10515603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21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2038742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2038742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  <a:gridCol w="2616199">
                  <a:extLst>
                    <a:ext uri="{9D8B030D-6E8A-4147-A177-3AD203B41FA5}">
                      <a16:colId xmlns:a16="http://schemas.microsoft.com/office/drawing/2014/main" val="1803742145"/>
                    </a:ext>
                  </a:extLst>
                </a:gridCol>
                <a:gridCol w="2616199">
                  <a:extLst>
                    <a:ext uri="{9D8B030D-6E8A-4147-A177-3AD203B41FA5}">
                      <a16:colId xmlns:a16="http://schemas.microsoft.com/office/drawing/2014/main" val="127135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Original Image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Original Image</a:t>
                      </a:r>
                    </a:p>
                    <a:p>
                      <a:pPr algn="ctr" latinLnBrk="1"/>
                      <a:r>
                        <a:rPr lang="en-US" altLang="ko-KR" sz="1400"/>
                        <a:t>+ Crop Image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Original Image</a:t>
                      </a:r>
                    </a:p>
                    <a:p>
                      <a:pPr algn="ctr" latinLnBrk="1"/>
                      <a:r>
                        <a:rPr lang="en-US" altLang="ko-KR" sz="1400"/>
                        <a:t>+ Segmented Image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Original Image</a:t>
                      </a:r>
                    </a:p>
                    <a:p>
                      <a:pPr algn="ctr" latinLnBrk="1"/>
                      <a:r>
                        <a:rPr lang="en-US" altLang="ko-KR" sz="1400"/>
                        <a:t>+ Crop Image</a:t>
                      </a:r>
                    </a:p>
                    <a:p>
                      <a:pPr algn="ctr" latinLnBrk="1"/>
                      <a:r>
                        <a:rPr lang="en-US" altLang="ko-KR" sz="1400"/>
                        <a:t>+ Segmented Image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Precision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0.779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0.561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0.818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0.708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Recall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0.436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0.502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0.785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0.472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3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mAP50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0.586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0.566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0.826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0.626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mAP50-95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0.367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0.334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0.528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/>
                        <a:t>0.474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8673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229E81-E5AF-A327-F2EF-46CAA8D36303}"/>
              </a:ext>
            </a:extLst>
          </p:cNvPr>
          <p:cNvSpPr txBox="1"/>
          <p:nvPr/>
        </p:nvSpPr>
        <p:spPr>
          <a:xfrm>
            <a:off x="838196" y="4127209"/>
            <a:ext cx="913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빠른 비교를 위해 </a:t>
            </a:r>
            <a:r>
              <a:rPr lang="en-US" altLang="ko-KR" sz="1400" b="1"/>
              <a:t>augmentation</a:t>
            </a:r>
            <a:r>
              <a:rPr lang="ko-KR" altLang="en-US" sz="1400" b="1"/>
              <a:t>을 통해 </a:t>
            </a:r>
            <a:r>
              <a:rPr lang="en-US" altLang="ko-KR" sz="1400" b="1"/>
              <a:t>class</a:t>
            </a:r>
            <a:r>
              <a:rPr lang="ko-KR" altLang="en-US" sz="1400" b="1"/>
              <a:t> 비율을 맞춘 데이터셋의 개수를 </a:t>
            </a:r>
            <a:r>
              <a:rPr lang="en-US" altLang="ko-KR" sz="1400" b="1"/>
              <a:t>3000</a:t>
            </a:r>
            <a:r>
              <a:rPr lang="ko-KR" altLang="en-US" sz="1400" b="1"/>
              <a:t>개로 통일하여 학습에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969CC-12B9-9CDF-45BC-DD722FBF07C1}"/>
              </a:ext>
            </a:extLst>
          </p:cNvPr>
          <p:cNvSpPr txBox="1"/>
          <p:nvPr/>
        </p:nvSpPr>
        <p:spPr>
          <a:xfrm>
            <a:off x="838196" y="4393327"/>
            <a:ext cx="83566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YOLO v8-m</a:t>
            </a:r>
            <a:r>
              <a:rPr lang="ko-KR" altLang="en-US" sz="1400" b="1"/>
              <a:t> 모델을 사용하여 학습을 진행하였다</a:t>
            </a:r>
            <a:r>
              <a:rPr lang="en-US" altLang="ko-KR" sz="1400" b="1"/>
              <a:t>.</a:t>
            </a:r>
          </a:p>
          <a:p>
            <a:r>
              <a:rPr lang="en-US" altLang="ko-KR" sz="1200" b="1"/>
              <a:t>∙ </a:t>
            </a:r>
            <a:r>
              <a:rPr lang="ko-KR" altLang="en-US" sz="1200" b="1"/>
              <a:t>위의 표를 보면</a:t>
            </a:r>
            <a:r>
              <a:rPr lang="en-US" altLang="ko-KR" sz="1200" b="1"/>
              <a:t>, Original Image</a:t>
            </a:r>
            <a:r>
              <a:rPr lang="ko-KR" altLang="en-US" sz="1200" b="1"/>
              <a:t> 와 </a:t>
            </a:r>
            <a:r>
              <a:rPr lang="en-US" altLang="ko-KR" sz="1200" b="1"/>
              <a:t>Segmented Image</a:t>
            </a:r>
            <a:r>
              <a:rPr lang="ko-KR" altLang="en-US" sz="1200" b="1"/>
              <a:t>를 같이 사용한 경우에 성능이 가장 좋은 것을 확인할 수 있다</a:t>
            </a:r>
            <a:r>
              <a:rPr lang="en-US" altLang="ko-KR" sz="1200" b="1"/>
              <a:t>.</a:t>
            </a:r>
            <a:endParaRPr lang="ko-KR" altLang="en-US" sz="12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7B9FB6-9E80-7F3D-49E1-D6888DD0BB01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6" y="4955876"/>
            <a:ext cx="4208131" cy="1260000"/>
            <a:chOff x="838196" y="5149069"/>
            <a:chExt cx="4568827" cy="1368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24BAE9-13BC-02A1-FAEF-55DC4B117B5D}"/>
                </a:ext>
              </a:extLst>
            </p:cNvPr>
            <p:cNvSpPr txBox="1"/>
            <p:nvPr/>
          </p:nvSpPr>
          <p:spPr>
            <a:xfrm>
              <a:off x="838196" y="5149069"/>
              <a:ext cx="494404" cy="313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50000"/>
                    </a:schemeClr>
                  </a:solidFill>
                </a:rPr>
                <a:t>Ex)</a:t>
              </a:r>
              <a:endParaRPr lang="ko-KR" altLang="en-US" sz="1600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FCDBBC-8A4A-EA0C-FCE5-E7E3329A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023" y="5149069"/>
              <a:ext cx="1368000" cy="1368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67E968A-35D4-62D4-BAE5-CEBE9CC0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" y="5149069"/>
              <a:ext cx="2432000" cy="1368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6C129C-2CFC-E1AA-3362-9DD2976CB0C9}"/>
              </a:ext>
            </a:extLst>
          </p:cNvPr>
          <p:cNvSpPr txBox="1"/>
          <p:nvPr/>
        </p:nvSpPr>
        <p:spPr>
          <a:xfrm>
            <a:off x="3688247" y="6215875"/>
            <a:ext cx="145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Crop Image</a:t>
            </a:r>
            <a:endParaRPr lang="ko-KR" altLang="en-US" sz="12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ABF4B-A97A-1259-E08C-DA587A805ADD}"/>
              </a:ext>
            </a:extLst>
          </p:cNvPr>
          <p:cNvSpPr txBox="1"/>
          <p:nvPr/>
        </p:nvSpPr>
        <p:spPr>
          <a:xfrm>
            <a:off x="1685488" y="6215876"/>
            <a:ext cx="145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Original Image</a:t>
            </a:r>
            <a:endParaRPr lang="ko-KR" altLang="en-US" sz="1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DC040-1438-272E-17B4-808B23B5A5C6}"/>
              </a:ext>
            </a:extLst>
          </p:cNvPr>
          <p:cNvSpPr txBox="1"/>
          <p:nvPr/>
        </p:nvSpPr>
        <p:spPr>
          <a:xfrm>
            <a:off x="5299085" y="5846543"/>
            <a:ext cx="605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작은 객체</a:t>
            </a:r>
            <a:r>
              <a:rPr lang="en-US" altLang="ko-KR" sz="1200" b="1"/>
              <a:t>(</a:t>
            </a:r>
            <a:r>
              <a:rPr lang="ko-KR" altLang="en-US" sz="1200" b="1"/>
              <a:t>사람</a:t>
            </a:r>
            <a:r>
              <a:rPr lang="en-US" altLang="ko-KR" sz="1200" b="1"/>
              <a:t>)</a:t>
            </a:r>
            <a:r>
              <a:rPr lang="ko-KR" altLang="en-US" sz="1200" b="1"/>
              <a:t>를 더욱 잘 감지할 수 있도록 객체 부분만 확대하여 </a:t>
            </a:r>
            <a:r>
              <a:rPr lang="en-US" altLang="ko-KR" sz="1200" b="1"/>
              <a:t>crop</a:t>
            </a:r>
            <a:r>
              <a:rPr lang="ko-KR" altLang="en-US" sz="1200" b="1"/>
              <a:t>한 이미지를 사용한다면 성능향상이 있을 것이라 가정하였다</a:t>
            </a:r>
            <a:r>
              <a:rPr lang="en-US" altLang="ko-KR" sz="1200" b="1"/>
              <a:t>.</a:t>
            </a:r>
            <a:r>
              <a:rPr lang="ko-KR" altLang="en-US" sz="1200" b="1"/>
              <a:t>  </a:t>
            </a:r>
            <a:endParaRPr lang="en-US" altLang="ko-KR" sz="1200" b="1"/>
          </a:p>
          <a:p>
            <a:r>
              <a:rPr lang="en-US" altLang="ko-KR" sz="1200" b="1"/>
              <a:t>∙ </a:t>
            </a:r>
            <a:r>
              <a:rPr lang="ko-KR" altLang="en-US" sz="1200" b="1" u="sng"/>
              <a:t>결국에는 성능향상에 큰 도움이 되지 않아 사용하지 않았다</a:t>
            </a:r>
            <a:r>
              <a:rPr lang="en-US" altLang="ko-KR" sz="1200" b="1" u="sng"/>
              <a:t>.</a:t>
            </a:r>
            <a:endParaRPr lang="ko-KR" altLang="en-US" sz="1200" b="1" u="sng"/>
          </a:p>
        </p:txBody>
      </p:sp>
    </p:spTree>
    <p:extLst>
      <p:ext uri="{BB962C8B-B14F-4D97-AF65-F5344CB8AC3E}">
        <p14:creationId xmlns:p14="http://schemas.microsoft.com/office/powerpoint/2010/main" val="357647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63530-7375-A3B2-9CCA-3FCB630C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Conclusion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3DF7D0-2FED-E4C3-4DEE-1173A4CE73D4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0AE57FA-FD28-7C36-AA4E-296CB7C8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340"/>
              </p:ext>
            </p:extLst>
          </p:nvPr>
        </p:nvGraphicFramePr>
        <p:xfrm>
          <a:off x="838200" y="1848534"/>
          <a:ext cx="10515600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900608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699185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03742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35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Model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Precision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Recall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mAP50</a:t>
                      </a:r>
                      <a:endParaRPr lang="ko-KR" altLang="en-US" sz="1400" b="1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mAP50-95</a:t>
                      </a:r>
                      <a:endParaRPr lang="ko-KR" altLang="en-US" sz="1400" b="1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27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YOLO v8-m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Original Image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+ Segmented Image</a:t>
                      </a:r>
                    </a:p>
                    <a:p>
                      <a:pPr algn="ctr" latinLnBrk="1"/>
                      <a:endParaRPr lang="ko-KR" altLang="en-US" sz="8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0.973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0.851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0.907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0.618</a:t>
                      </a:r>
                      <a:endParaRPr lang="ko-KR" altLang="en-US" sz="1200" b="1" u="none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8CB222-AFD3-9C1E-45EF-B61E7D57E182}"/>
              </a:ext>
            </a:extLst>
          </p:cNvPr>
          <p:cNvSpPr txBox="1"/>
          <p:nvPr/>
        </p:nvSpPr>
        <p:spPr>
          <a:xfrm>
            <a:off x="838200" y="2967335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위의 표는 비교 실험을 통해 최종적으로 채택한 </a:t>
            </a:r>
            <a:r>
              <a:rPr lang="en-US" altLang="ko-KR" sz="1400" b="1"/>
              <a:t>Original Image + Segmented Image </a:t>
            </a:r>
            <a:r>
              <a:rPr lang="ko-KR" altLang="en-US" sz="1400" b="1"/>
              <a:t>데이터셋을 </a:t>
            </a:r>
            <a:r>
              <a:rPr lang="en-US" altLang="ko-KR" sz="1400" b="1"/>
              <a:t>class </a:t>
            </a:r>
            <a:r>
              <a:rPr lang="ko-KR" altLang="en-US" sz="1400" b="1"/>
              <a:t>비율을 맞추기 위해 </a:t>
            </a:r>
            <a:r>
              <a:rPr lang="en-US" altLang="ko-KR" sz="1400" b="1"/>
              <a:t>Transformed Image</a:t>
            </a:r>
            <a:r>
              <a:rPr lang="ko-KR" altLang="en-US" sz="1400" b="1"/>
              <a:t>를 추가하여 개수를 </a:t>
            </a:r>
            <a:r>
              <a:rPr lang="en-US" altLang="ko-KR" sz="1400" b="1"/>
              <a:t>21390</a:t>
            </a:r>
            <a:r>
              <a:rPr lang="ko-KR" altLang="en-US" sz="1400" b="1"/>
              <a:t>개로 </a:t>
            </a:r>
            <a:r>
              <a:rPr lang="en-US" altLang="ko-KR" sz="1400" b="1"/>
              <a:t>augmentation</a:t>
            </a:r>
            <a:r>
              <a:rPr lang="ko-KR" altLang="en-US" sz="1400" b="1"/>
              <a:t>한 뒤</a:t>
            </a:r>
            <a:r>
              <a:rPr lang="en-US" altLang="ko-KR" sz="1400" b="1"/>
              <a:t>,</a:t>
            </a:r>
            <a:r>
              <a:rPr lang="ko-KR" altLang="en-US" sz="1400" b="1"/>
              <a:t> </a:t>
            </a:r>
            <a:r>
              <a:rPr lang="en-US" altLang="ko-KR" sz="1400" b="1"/>
              <a:t>YOLO v8-m</a:t>
            </a:r>
            <a:r>
              <a:rPr lang="ko-KR" altLang="en-US" sz="1400" b="1"/>
              <a:t>으로 학습한 결과이다</a:t>
            </a:r>
            <a:r>
              <a:rPr lang="en-US" altLang="ko-KR" sz="1400" b="1"/>
              <a:t>.</a:t>
            </a:r>
          </a:p>
          <a:p>
            <a:r>
              <a:rPr lang="en-US" altLang="ko-KR" sz="1200" b="1"/>
              <a:t>∙ </a:t>
            </a:r>
            <a:r>
              <a:rPr lang="ko-KR" altLang="en-US" sz="1200" b="1"/>
              <a:t>리소스 문제로 데이터셋을 더 늘리기에는 한계가 있다는 문제점이 있었다</a:t>
            </a:r>
            <a:r>
              <a:rPr lang="en-US" altLang="ko-KR" sz="1200" b="1"/>
              <a:t>.</a:t>
            </a:r>
            <a:r>
              <a:rPr lang="en-US" altLang="ko-KR" sz="1400" b="1"/>
              <a:t> </a:t>
            </a:r>
            <a:endParaRPr lang="ko-KR" altLang="en-US" sz="1400" b="1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81CEF5-E329-C9B1-6C79-0579EF63A5AE}"/>
              </a:ext>
            </a:extLst>
          </p:cNvPr>
          <p:cNvGrpSpPr>
            <a:grpSpLocks noChangeAspect="1"/>
          </p:cNvGrpSpPr>
          <p:nvPr/>
        </p:nvGrpSpPr>
        <p:grpSpPr>
          <a:xfrm>
            <a:off x="2047538" y="3874840"/>
            <a:ext cx="8096924" cy="2203270"/>
            <a:chOff x="1422397" y="5252400"/>
            <a:chExt cx="5408868" cy="14429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4FF831E-E4BD-5B42-6CF7-922CE99D7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65" y="5252400"/>
              <a:ext cx="256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957B68D-1357-9E8B-A34D-0881214A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397" y="5255312"/>
              <a:ext cx="2560001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EA5E12-EB07-47FB-D728-A9BA861A07AE}"/>
              </a:ext>
            </a:extLst>
          </p:cNvPr>
          <p:cNvSpPr txBox="1"/>
          <p:nvPr/>
        </p:nvSpPr>
        <p:spPr>
          <a:xfrm>
            <a:off x="2448078" y="6073663"/>
            <a:ext cx="3031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Test Image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5D102-DD53-76A2-D27E-652382901856}"/>
              </a:ext>
            </a:extLst>
          </p:cNvPr>
          <p:cNvSpPr txBox="1"/>
          <p:nvPr/>
        </p:nvSpPr>
        <p:spPr>
          <a:xfrm>
            <a:off x="6712752" y="6104004"/>
            <a:ext cx="3031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Predict Image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9920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306A-B8C9-07DB-0AFB-D9ED659D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A2D38-B8E4-93EA-6F76-585D90C5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Raw</a:t>
            </a:r>
            <a:r>
              <a:rPr lang="ko-KR" altLang="en-US" b="1"/>
              <a:t> </a:t>
            </a:r>
            <a:r>
              <a:rPr lang="en-US" altLang="ko-KR" b="1"/>
              <a:t>Dataset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9FE3933-D1E1-269F-5410-87EB53D7AD27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9124EE8-7567-9B4D-C1AD-D80FE6C1E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63411"/>
              </p:ext>
            </p:extLst>
          </p:nvPr>
        </p:nvGraphicFramePr>
        <p:xfrm>
          <a:off x="838191" y="3053109"/>
          <a:ext cx="105155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901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662151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5240543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형식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라벨 파일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[</a:t>
                      </a:r>
                      <a:r>
                        <a:rPr lang="ko-KR" altLang="en-US" sz="1200" b="1"/>
                        <a:t>이미지 파일명</a:t>
                      </a:r>
                      <a:r>
                        <a:rPr lang="en-US" altLang="ko-KR" sz="1200" b="1"/>
                        <a:t>].png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이미지 파일명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확장자 제외</a:t>
                      </a:r>
                      <a:r>
                        <a:rPr lang="en-US" altLang="ko-KR" sz="1200" b="1"/>
                        <a:t>)</a:t>
                      </a:r>
                      <a:r>
                        <a:rPr lang="ko-KR" altLang="en-US" sz="1200" b="1"/>
                        <a:t>과 동일한 이름의 </a:t>
                      </a:r>
                      <a:r>
                        <a:rPr lang="en-US" altLang="ko-KR" sz="1200" b="1"/>
                        <a:t>png </a:t>
                      </a:r>
                      <a:r>
                        <a:rPr lang="ko-KR" altLang="en-US" sz="1200" b="1"/>
                        <a:t>파일로 작성됨</a:t>
                      </a:r>
                      <a:r>
                        <a:rPr lang="en-US" altLang="ko-KR" sz="1200" b="1"/>
                        <a:t>.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</a:t>
                      </a:r>
                      <a:r>
                        <a:rPr lang="en-US" altLang="ko-KR" sz="1200" b="1"/>
                        <a:t>ID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Integer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0: </a:t>
                      </a:r>
                      <a:r>
                        <a:rPr lang="ko-KR" altLang="en-US" sz="1200" b="1"/>
                        <a:t>배경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인도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건물 등</a:t>
                      </a:r>
                      <a:r>
                        <a:rPr lang="en-US" altLang="ko-KR" sz="1200" b="1"/>
                        <a:t>), 1: </a:t>
                      </a:r>
                      <a:r>
                        <a:rPr lang="ko-KR" altLang="en-US" sz="1200" b="1"/>
                        <a:t>도로</a:t>
                      </a:r>
                      <a:r>
                        <a:rPr lang="en-US" altLang="ko-KR" sz="1200" b="1"/>
                        <a:t>, 2: </a:t>
                      </a:r>
                      <a:r>
                        <a:rPr lang="ko-KR" altLang="en-US" sz="1200" b="1"/>
                        <a:t>횡단보도</a:t>
                      </a:r>
                      <a:r>
                        <a:rPr lang="en-US" altLang="ko-KR" sz="1200" b="1"/>
                        <a:t>, 3: </a:t>
                      </a:r>
                      <a:r>
                        <a:rPr lang="ko-KR" altLang="en-US" sz="1200" b="1"/>
                        <a:t>캡션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538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B3FE144-34B2-9BE0-90CC-694F61563A0C}"/>
              </a:ext>
            </a:extLst>
          </p:cNvPr>
          <p:cNvSpPr txBox="1"/>
          <p:nvPr/>
        </p:nvSpPr>
        <p:spPr>
          <a:xfrm>
            <a:off x="838191" y="183844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Segmentation Dataset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8A22EA-3DE3-9883-EA10-BAF9E2FEB441}"/>
              </a:ext>
            </a:extLst>
          </p:cNvPr>
          <p:cNvGrpSpPr>
            <a:grpSpLocks noChangeAspect="1"/>
          </p:cNvGrpSpPr>
          <p:nvPr/>
        </p:nvGrpSpPr>
        <p:grpSpPr>
          <a:xfrm>
            <a:off x="838191" y="4341189"/>
            <a:ext cx="10515595" cy="2013920"/>
            <a:chOff x="1219200" y="4319270"/>
            <a:chExt cx="9753600" cy="19145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0CEF1D7-A53E-778F-1858-0E9F1C9862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00"/>
            <a:stretch/>
          </p:blipFill>
          <p:spPr bwMode="auto">
            <a:xfrm>
              <a:off x="1219200" y="4319270"/>
              <a:ext cx="4876800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DFAEE81-8F9F-71F3-F340-C3433068F4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00"/>
            <a:stretch/>
          </p:blipFill>
          <p:spPr bwMode="auto">
            <a:xfrm>
              <a:off x="6096000" y="4319270"/>
              <a:ext cx="4876800" cy="191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A180DF-53BA-F222-0D92-DC8ABB92186F}"/>
              </a:ext>
            </a:extLst>
          </p:cNvPr>
          <p:cNvSpPr txBox="1"/>
          <p:nvPr/>
        </p:nvSpPr>
        <p:spPr>
          <a:xfrm>
            <a:off x="838198" y="2384595"/>
            <a:ext cx="264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Images: 396</a:t>
            </a:r>
            <a:r>
              <a:rPr lang="ko-KR" altLang="en-US" sz="1400" b="1"/>
              <a:t>개</a:t>
            </a:r>
            <a:r>
              <a:rPr lang="en-US" altLang="ko-KR" sz="1400" b="1"/>
              <a:t>, Labels: 396</a:t>
            </a:r>
            <a:r>
              <a:rPr lang="ko-KR" altLang="en-US" sz="1400" b="1"/>
              <a:t>개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215734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55FA21F-7FC9-A04B-8D91-7942C3E57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52293"/>
              </p:ext>
            </p:extLst>
          </p:nvPr>
        </p:nvGraphicFramePr>
        <p:xfrm>
          <a:off x="838190" y="3053109"/>
          <a:ext cx="1051559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901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644894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형식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라벨 파일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[</a:t>
                      </a:r>
                      <a:r>
                        <a:rPr lang="ko-KR" altLang="en-US" sz="1200" b="1"/>
                        <a:t>이미지 파일명</a:t>
                      </a:r>
                      <a:r>
                        <a:rPr lang="en-US" altLang="ko-KR" sz="1200" b="1"/>
                        <a:t>].txt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이미지 파일명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확장자 제외</a:t>
                      </a:r>
                      <a:r>
                        <a:rPr lang="en-US" altLang="ko-KR" sz="1200" b="1"/>
                        <a:t>)</a:t>
                      </a:r>
                      <a:r>
                        <a:rPr lang="ko-KR" altLang="en-US" sz="1200" b="1"/>
                        <a:t>과 동일한 이름의 </a:t>
                      </a:r>
                      <a:r>
                        <a:rPr lang="en-US" altLang="ko-KR" sz="1200" b="1"/>
                        <a:t>txt </a:t>
                      </a:r>
                      <a:r>
                        <a:rPr lang="ko-KR" altLang="en-US" sz="1200" b="1"/>
                        <a:t>파일로 작성됨</a:t>
                      </a:r>
                      <a:r>
                        <a:rPr lang="en-US" altLang="ko-KR" sz="1200" b="1"/>
                        <a:t>.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Bbox </a:t>
                      </a:r>
                      <a:r>
                        <a:rPr lang="ko-KR" altLang="en-US" sz="1200" b="1"/>
                        <a:t>표기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[</a:t>
                      </a:r>
                      <a:r>
                        <a:rPr lang="ko-KR" altLang="en-US" sz="1200" b="1"/>
                        <a:t>클래스 </a:t>
                      </a:r>
                      <a:r>
                        <a:rPr lang="en-US" altLang="ko-KR" sz="1200" b="1"/>
                        <a:t>ID] [</a:t>
                      </a:r>
                      <a:r>
                        <a:rPr lang="ko-KR" altLang="en-US" sz="1200" b="1"/>
                        <a:t>중심 </a:t>
                      </a:r>
                      <a:r>
                        <a:rPr lang="en-US" altLang="ko-KR" sz="1200" b="1"/>
                        <a:t>X] [</a:t>
                      </a:r>
                      <a:r>
                        <a:rPr lang="ko-KR" altLang="en-US" sz="1200" b="1"/>
                        <a:t>중심 </a:t>
                      </a:r>
                      <a:r>
                        <a:rPr lang="en-US" altLang="ko-KR" sz="1200" b="1"/>
                        <a:t>Y] [</a:t>
                      </a:r>
                      <a:r>
                        <a:rPr lang="ko-KR" altLang="en-US" sz="1200" b="1"/>
                        <a:t>너비 </a:t>
                      </a:r>
                      <a:r>
                        <a:rPr lang="en-US" altLang="ko-KR" sz="1200" b="1"/>
                        <a:t>W] [</a:t>
                      </a:r>
                      <a:r>
                        <a:rPr lang="ko-KR" altLang="en-US" sz="1200" b="1"/>
                        <a:t>높이 </a:t>
                      </a:r>
                      <a:r>
                        <a:rPr lang="en-US" altLang="ko-KR" sz="1200" b="1"/>
                        <a:t>H]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빈칸으로 구분하며 클래스 </a:t>
                      </a:r>
                      <a:r>
                        <a:rPr lang="en-US" altLang="ko-KR" sz="1200" b="1"/>
                        <a:t>ID</a:t>
                      </a:r>
                      <a:r>
                        <a:rPr lang="ko-KR" altLang="en-US" sz="1200" b="1"/>
                        <a:t>는 정수임</a:t>
                      </a:r>
                      <a:r>
                        <a:rPr lang="en-US" altLang="ko-KR" sz="1200" b="1"/>
                        <a:t>. </a:t>
                      </a:r>
                    </a:p>
                    <a:p>
                      <a:pPr algn="ctr" latinLnBrk="1"/>
                      <a:r>
                        <a:rPr lang="ko-KR" altLang="en-US" sz="1200" b="1"/>
                        <a:t>바운딩 박스의 중심 좌표와 너비</a:t>
                      </a:r>
                      <a:r>
                        <a:rPr lang="en-US" altLang="ko-KR" sz="1200" b="1"/>
                        <a:t>, </a:t>
                      </a:r>
                      <a:r>
                        <a:rPr lang="ko-KR" altLang="en-US" sz="1200" b="1"/>
                        <a:t>높이는 실수 형식임</a:t>
                      </a:r>
                      <a:r>
                        <a:rPr lang="en-US" altLang="ko-KR" sz="1200" b="1"/>
                        <a:t>.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예시</a:t>
                      </a:r>
                      <a:r>
                        <a:rPr lang="en-US" altLang="ko-KR" sz="1200" b="1"/>
                        <a:t>: 0 0.681862 0.124288 0.008299 0.032051)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7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</a:t>
                      </a:r>
                      <a:r>
                        <a:rPr lang="en-US" altLang="ko-KR" sz="1200" b="1"/>
                        <a:t>ID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Integer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0: </a:t>
                      </a:r>
                      <a:r>
                        <a:rPr lang="ko-KR" altLang="en-US" sz="1200" b="1"/>
                        <a:t>무단횡단 보행자</a:t>
                      </a:r>
                      <a:r>
                        <a:rPr lang="en-US" altLang="ko-KR" sz="1200" b="1"/>
                        <a:t>, 3: </a:t>
                      </a:r>
                      <a:r>
                        <a:rPr lang="ko-KR" altLang="en-US" sz="1200" b="1"/>
                        <a:t>우산을 쓴 무단횡단 보행자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1: </a:t>
                      </a:r>
                      <a:r>
                        <a:rPr lang="ko-KR" altLang="en-US" sz="1200" b="1"/>
                        <a:t>횡단보도 보행자</a:t>
                      </a:r>
                      <a:r>
                        <a:rPr lang="en-US" altLang="ko-KR" sz="1200" b="1"/>
                        <a:t>, 4: </a:t>
                      </a:r>
                      <a:r>
                        <a:rPr lang="ko-KR" altLang="en-US" sz="1200" b="1"/>
                        <a:t>우산을 쓴 횡단보도 보행자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2: </a:t>
                      </a:r>
                      <a:r>
                        <a:rPr lang="ko-KR" altLang="en-US" sz="1200" b="1"/>
                        <a:t>인도 보행자</a:t>
                      </a:r>
                      <a:r>
                        <a:rPr lang="en-US" altLang="ko-KR" sz="1200" b="1"/>
                        <a:t>, 5: </a:t>
                      </a:r>
                      <a:r>
                        <a:rPr lang="ko-KR" altLang="en-US" sz="1200" b="1"/>
                        <a:t>우산을 쓴 인도 보행자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5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X,Y </a:t>
                      </a:r>
                      <a:r>
                        <a:rPr lang="ko-KR" altLang="en-US" sz="1200" b="1"/>
                        <a:t>좌표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Float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이미지의 너비와 높이로 정규화 된 값으로 최소값은 </a:t>
                      </a:r>
                      <a:r>
                        <a:rPr lang="en-US" altLang="ko-KR" sz="1200" b="1"/>
                        <a:t>0, </a:t>
                      </a:r>
                      <a:r>
                        <a:rPr lang="ko-KR" altLang="en-US" sz="1200" b="1"/>
                        <a:t>최대값은 </a:t>
                      </a:r>
                      <a:r>
                        <a:rPr lang="en-US" altLang="ko-KR" sz="1200" b="1"/>
                        <a:t>1</a:t>
                      </a:r>
                      <a:r>
                        <a:rPr lang="ko-KR" altLang="en-US" sz="1200" b="1"/>
                        <a:t>임</a:t>
                      </a:r>
                      <a:r>
                        <a:rPr lang="en-US" altLang="ko-KR" sz="1200" b="1"/>
                        <a:t>. 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X=</a:t>
                      </a:r>
                      <a:r>
                        <a:rPr lang="ko-KR" altLang="en-US" sz="1200" b="1"/>
                        <a:t>바운딩 박스의 중심 </a:t>
                      </a:r>
                      <a:r>
                        <a:rPr lang="en-US" altLang="ko-KR" sz="1200" b="1"/>
                        <a:t>X</a:t>
                      </a:r>
                      <a:r>
                        <a:rPr lang="ko-KR" altLang="en-US" sz="1200" b="1"/>
                        <a:t>좌표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)/</a:t>
                      </a:r>
                      <a:r>
                        <a:rPr lang="ko-KR" altLang="en-US" sz="1200" b="1"/>
                        <a:t>이미지 너비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 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Y=</a:t>
                      </a:r>
                      <a:r>
                        <a:rPr lang="ko-KR" altLang="en-US" sz="1200" b="1"/>
                        <a:t>바운딩 박스의 중심 </a:t>
                      </a:r>
                      <a:r>
                        <a:rPr lang="en-US" altLang="ko-KR" sz="1200" b="1"/>
                        <a:t>Y</a:t>
                      </a:r>
                      <a:r>
                        <a:rPr lang="ko-KR" altLang="en-US" sz="1200" b="1"/>
                        <a:t>좌표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)/</a:t>
                      </a:r>
                      <a:r>
                        <a:rPr lang="ko-KR" altLang="en-US" sz="1200" b="1"/>
                        <a:t>이미지 높이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1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너비 </a:t>
                      </a:r>
                      <a:r>
                        <a:rPr lang="en-US" altLang="ko-KR" sz="1200" b="1"/>
                        <a:t>W, </a:t>
                      </a:r>
                      <a:r>
                        <a:rPr lang="ko-KR" altLang="en-US" sz="1200" b="1"/>
                        <a:t>높이 </a:t>
                      </a:r>
                      <a:r>
                        <a:rPr lang="en-US" altLang="ko-KR" sz="1200" b="1"/>
                        <a:t>H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Float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이미지의 너비와 높이로 정규화 된 값으로 최소값은 </a:t>
                      </a:r>
                      <a:r>
                        <a:rPr lang="en-US" altLang="ko-KR" sz="1200" b="1"/>
                        <a:t>0, </a:t>
                      </a:r>
                      <a:r>
                        <a:rPr lang="ko-KR" altLang="en-US" sz="1200" b="1"/>
                        <a:t>최대값은 </a:t>
                      </a:r>
                      <a:r>
                        <a:rPr lang="en-US" altLang="ko-KR" sz="1200" b="1"/>
                        <a:t>1</a:t>
                      </a:r>
                      <a:r>
                        <a:rPr lang="ko-KR" altLang="en-US" sz="1200" b="1"/>
                        <a:t>임</a:t>
                      </a:r>
                      <a:r>
                        <a:rPr lang="en-US" altLang="ko-KR" sz="1200" b="1"/>
                        <a:t>. 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W=</a:t>
                      </a:r>
                      <a:r>
                        <a:rPr lang="ko-KR" altLang="en-US" sz="1200" b="1"/>
                        <a:t>바운딩 박스의 너비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)/</a:t>
                      </a:r>
                      <a:r>
                        <a:rPr lang="ko-KR" altLang="en-US" sz="1200" b="1"/>
                        <a:t>이미지 너비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 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H=</a:t>
                      </a:r>
                      <a:r>
                        <a:rPr lang="ko-KR" altLang="en-US" sz="1200" b="1"/>
                        <a:t>바운딩 박스의 높이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)/</a:t>
                      </a:r>
                      <a:r>
                        <a:rPr lang="ko-KR" altLang="en-US" sz="1200" b="1"/>
                        <a:t>이미지 높이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픽셀</a:t>
                      </a:r>
                      <a:r>
                        <a:rPr lang="en-US" altLang="ko-KR" sz="1200" b="1"/>
                        <a:t>)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2979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6F43AEB-1B4A-2B97-011D-38BC9480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Raw</a:t>
            </a:r>
            <a:r>
              <a:rPr lang="ko-KR" altLang="en-US" b="1"/>
              <a:t> </a:t>
            </a:r>
            <a:r>
              <a:rPr lang="en-US" altLang="ko-KR" b="1"/>
              <a:t>Dataset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2F750C4-415E-AD11-35FE-27C12A902D6B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D5FE55-8A26-B667-B982-70D6444BF3EA}"/>
              </a:ext>
            </a:extLst>
          </p:cNvPr>
          <p:cNvSpPr txBox="1"/>
          <p:nvPr/>
        </p:nvSpPr>
        <p:spPr>
          <a:xfrm>
            <a:off x="838199" y="183262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Detection</a:t>
            </a:r>
            <a:r>
              <a:rPr lang="ko-KR" altLang="en-US" sz="2800" b="1"/>
              <a:t> </a:t>
            </a:r>
            <a:r>
              <a:rPr lang="en-US" altLang="ko-KR" sz="2800" b="1"/>
              <a:t>Dataset</a:t>
            </a:r>
            <a:endParaRPr lang="ko-KR" altLang="en-US" sz="28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8ED45-464D-30AD-64F7-F845CD94183E}"/>
              </a:ext>
            </a:extLst>
          </p:cNvPr>
          <p:cNvSpPr txBox="1"/>
          <p:nvPr/>
        </p:nvSpPr>
        <p:spPr>
          <a:xfrm>
            <a:off x="838200" y="2384595"/>
            <a:ext cx="264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</a:t>
            </a:r>
            <a:r>
              <a:rPr lang="ko-KR" altLang="en-US" sz="1400" b="1"/>
              <a:t>차 데이터셋 </a:t>
            </a:r>
            <a:endParaRPr lang="en-US" altLang="ko-KR" sz="1400" b="1"/>
          </a:p>
          <a:p>
            <a:r>
              <a:rPr lang="en-US" altLang="ko-KR" sz="1400" b="1"/>
              <a:t>Images: 794</a:t>
            </a:r>
            <a:r>
              <a:rPr lang="ko-KR" altLang="en-US" sz="1400" b="1"/>
              <a:t>개</a:t>
            </a:r>
            <a:r>
              <a:rPr lang="en-US" altLang="ko-KR" sz="1400" b="1"/>
              <a:t>, Labels: 794</a:t>
            </a:r>
            <a:r>
              <a:rPr lang="ko-KR" altLang="en-US" sz="1400" b="1"/>
              <a:t>개</a:t>
            </a:r>
            <a:endParaRPr lang="en-US" altLang="ko-KR" sz="1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0AAA6-57A6-1B3B-0D0E-4C1E95DE8986}"/>
              </a:ext>
            </a:extLst>
          </p:cNvPr>
          <p:cNvSpPr txBox="1"/>
          <p:nvPr/>
        </p:nvSpPr>
        <p:spPr>
          <a:xfrm>
            <a:off x="3484720" y="2355840"/>
            <a:ext cx="2927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 데이터셋 </a:t>
            </a:r>
            <a:endParaRPr lang="en-US" altLang="ko-KR" sz="1400" b="1"/>
          </a:p>
          <a:p>
            <a:r>
              <a:rPr lang="en-US" altLang="ko-KR" sz="1400" b="1"/>
              <a:t>Images: 3130</a:t>
            </a:r>
            <a:r>
              <a:rPr lang="ko-KR" altLang="en-US" sz="1400" b="1"/>
              <a:t>개</a:t>
            </a:r>
            <a:r>
              <a:rPr lang="en-US" altLang="ko-KR" sz="1400" b="1"/>
              <a:t>, Labels: 3130</a:t>
            </a:r>
            <a:r>
              <a:rPr lang="ko-KR" altLang="en-US" sz="1400" b="1"/>
              <a:t>개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263242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AFCFD67F-9770-038A-D803-36C779F6FDC4}"/>
              </a:ext>
            </a:extLst>
          </p:cNvPr>
          <p:cNvGrpSpPr/>
          <p:nvPr/>
        </p:nvGrpSpPr>
        <p:grpSpPr>
          <a:xfrm>
            <a:off x="838200" y="2045482"/>
            <a:ext cx="10515600" cy="4295228"/>
            <a:chOff x="838200" y="2156020"/>
            <a:chExt cx="10515600" cy="429522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92166B7-B607-37D0-0082-D1F359BFDA06}"/>
                </a:ext>
              </a:extLst>
            </p:cNvPr>
            <p:cNvGrpSpPr/>
            <p:nvPr/>
          </p:nvGrpSpPr>
          <p:grpSpPr>
            <a:xfrm>
              <a:off x="838200" y="2156021"/>
              <a:ext cx="1800000" cy="4295227"/>
              <a:chOff x="831893" y="2156021"/>
              <a:chExt cx="1800000" cy="429522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FB55197-F983-E67F-E94A-7E364278FA23}"/>
                  </a:ext>
                </a:extLst>
              </p:cNvPr>
              <p:cNvSpPr/>
              <p:nvPr/>
            </p:nvSpPr>
            <p:spPr>
              <a:xfrm>
                <a:off x="831893" y="2156021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Segmentation</a:t>
                </a:r>
                <a:r>
                  <a:rPr lang="ko-KR" altLang="en-US" sz="1600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Dataset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D301453-A361-E4C2-5C87-99319C661B48}"/>
                  </a:ext>
                </a:extLst>
              </p:cNvPr>
              <p:cNvSpPr/>
              <p:nvPr/>
            </p:nvSpPr>
            <p:spPr>
              <a:xfrm>
                <a:off x="831893" y="3979635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Definition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2EBFCE1-B54B-526A-B1C0-F0FF82726AB4}"/>
                  </a:ext>
                </a:extLst>
              </p:cNvPr>
              <p:cNvSpPr/>
              <p:nvPr/>
            </p:nvSpPr>
            <p:spPr>
              <a:xfrm>
                <a:off x="831893" y="5803248"/>
                <a:ext cx="1800000" cy="648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Prediction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E881372C-A64A-CCA1-9EAF-54520533E9BC}"/>
                  </a:ext>
                </a:extLst>
              </p:cNvPr>
              <p:cNvSpPr/>
              <p:nvPr/>
            </p:nvSpPr>
            <p:spPr>
              <a:xfrm>
                <a:off x="831893" y="4891442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Training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3CEAD0F-4F0A-7C00-28CA-390255981C62}"/>
                  </a:ext>
                </a:extLst>
              </p:cNvPr>
              <p:cNvSpPr/>
              <p:nvPr/>
            </p:nvSpPr>
            <p:spPr>
              <a:xfrm>
                <a:off x="831893" y="3067828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Dataset Preparation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F2B463F0-911E-1E42-F52C-E0CE28FD9314}"/>
                  </a:ext>
                </a:extLst>
              </p:cNvPr>
              <p:cNvCxnSpPr>
                <a:cxnSpLocks/>
                <a:stCxn id="17" idx="2"/>
                <a:endCxn id="21" idx="0"/>
              </p:cNvCxnSpPr>
              <p:nvPr/>
            </p:nvCxnSpPr>
            <p:spPr>
              <a:xfrm>
                <a:off x="1731893" y="2804021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586B99BA-861A-46B3-A381-F18A8D740ACE}"/>
                  </a:ext>
                </a:extLst>
              </p:cNvPr>
              <p:cNvCxnSpPr>
                <a:cxnSpLocks/>
                <a:stCxn id="21" idx="2"/>
                <a:endCxn id="18" idx="0"/>
              </p:cNvCxnSpPr>
              <p:nvPr/>
            </p:nvCxnSpPr>
            <p:spPr>
              <a:xfrm>
                <a:off x="1731893" y="3715828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F109AAB9-8A2E-C733-BA01-6E8EC853E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1485" y="4627635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F742C211-95DB-21B6-78CE-89439CB19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1485" y="5539442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51CD5E92-4CC6-12F6-2D86-F4CA271642D0}"/>
                </a:ext>
              </a:extLst>
            </p:cNvPr>
            <p:cNvCxnSpPr>
              <a:cxnSpLocks/>
              <a:stCxn id="19" idx="3"/>
              <a:endCxn id="40" idx="1"/>
            </p:cNvCxnSpPr>
            <p:nvPr/>
          </p:nvCxnSpPr>
          <p:spPr>
            <a:xfrm flipV="1">
              <a:off x="2638200" y="2480020"/>
              <a:ext cx="2567627" cy="3600000"/>
            </a:xfrm>
            <a:prstGeom prst="bentConnector3">
              <a:avLst>
                <a:gd name="adj1" fmla="val 9255"/>
              </a:avLst>
            </a:prstGeom>
            <a:ln w="19050">
              <a:solidFill>
                <a:schemeClr val="accent6"/>
              </a:solidFill>
              <a:prstDash val="sys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F251B24-2BBC-8996-2A96-E06567B6C9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38201" y="5183255"/>
              <a:ext cx="627883" cy="1044000"/>
            </a:xfrm>
            <a:prstGeom prst="bentConnector3">
              <a:avLst>
                <a:gd name="adj1" fmla="val 39381"/>
              </a:avLst>
            </a:prstGeom>
            <a:ln w="19050">
              <a:solidFill>
                <a:schemeClr val="accent6"/>
              </a:solidFill>
              <a:prstDash val="sysDash"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79844F0-F28D-922C-20A3-7F6959961FA1}"/>
                </a:ext>
              </a:extLst>
            </p:cNvPr>
            <p:cNvGrpSpPr/>
            <p:nvPr/>
          </p:nvGrpSpPr>
          <p:grpSpPr>
            <a:xfrm>
              <a:off x="9553800" y="2156020"/>
              <a:ext cx="1800000" cy="4295227"/>
              <a:chOff x="9600923" y="2156021"/>
              <a:chExt cx="1800000" cy="42952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D5388E48-C231-603F-0C7F-D12B17C704B7}"/>
                  </a:ext>
                </a:extLst>
              </p:cNvPr>
              <p:cNvSpPr/>
              <p:nvPr/>
            </p:nvSpPr>
            <p:spPr>
              <a:xfrm>
                <a:off x="9600923" y="2156021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Dataset Preparation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38EA906-5C4A-E941-5EA4-93514C9B5B68}"/>
                  </a:ext>
                </a:extLst>
              </p:cNvPr>
              <p:cNvSpPr/>
              <p:nvPr/>
            </p:nvSpPr>
            <p:spPr>
              <a:xfrm>
                <a:off x="9600923" y="3979635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Training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1FF4022E-493B-E010-1336-81183A98ABA2}"/>
                  </a:ext>
                </a:extLst>
              </p:cNvPr>
              <p:cNvSpPr/>
              <p:nvPr/>
            </p:nvSpPr>
            <p:spPr>
              <a:xfrm>
                <a:off x="9600923" y="5803248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Result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DC51C9A-2564-748A-BFBD-A2822F5A9002}"/>
                  </a:ext>
                </a:extLst>
              </p:cNvPr>
              <p:cNvSpPr/>
              <p:nvPr/>
            </p:nvSpPr>
            <p:spPr>
              <a:xfrm>
                <a:off x="9600923" y="4891442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Prediction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2008CF21-EB02-72C7-B118-6FD54506E847}"/>
                  </a:ext>
                </a:extLst>
              </p:cNvPr>
              <p:cNvSpPr/>
              <p:nvPr/>
            </p:nvSpPr>
            <p:spPr>
              <a:xfrm>
                <a:off x="9600923" y="3067828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Model Definition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B4E25AF2-9842-76CB-DB6D-B538332512B3}"/>
                  </a:ext>
                </a:extLst>
              </p:cNvPr>
              <p:cNvCxnSpPr>
                <a:cxnSpLocks/>
                <a:stCxn id="29" idx="2"/>
                <a:endCxn id="33" idx="0"/>
              </p:cNvCxnSpPr>
              <p:nvPr/>
            </p:nvCxnSpPr>
            <p:spPr>
              <a:xfrm>
                <a:off x="10500923" y="2804021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7FB1497-7698-55EF-6696-3D78B78E235F}"/>
                  </a:ext>
                </a:extLst>
              </p:cNvPr>
              <p:cNvCxnSpPr>
                <a:cxnSpLocks/>
                <a:stCxn id="33" idx="2"/>
                <a:endCxn id="30" idx="0"/>
              </p:cNvCxnSpPr>
              <p:nvPr/>
            </p:nvCxnSpPr>
            <p:spPr>
              <a:xfrm>
                <a:off x="10500923" y="3715828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64B3DC41-1CBD-991C-0B03-6105E6F2C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0515" y="4627635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14751565-CF1A-97A1-E618-98CF0C035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0515" y="5539442"/>
                <a:ext cx="0" cy="2638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6C636D8-4178-98AE-EBF5-22DC93DB0708}"/>
                </a:ext>
              </a:extLst>
            </p:cNvPr>
            <p:cNvGrpSpPr/>
            <p:nvPr/>
          </p:nvGrpSpPr>
          <p:grpSpPr>
            <a:xfrm>
              <a:off x="3261953" y="2156020"/>
              <a:ext cx="5668093" cy="4295227"/>
              <a:chOff x="3393650" y="2156021"/>
              <a:chExt cx="5668093" cy="4295227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504D0FF0-610F-52C6-9C64-A863775A8912}"/>
                  </a:ext>
                </a:extLst>
              </p:cNvPr>
              <p:cNvCxnSpPr>
                <a:cxnSpLocks/>
                <a:stCxn id="42" idx="2"/>
                <a:endCxn id="53" idx="0"/>
              </p:cNvCxnSpPr>
              <p:nvPr/>
            </p:nvCxnSpPr>
            <p:spPr>
              <a:xfrm>
                <a:off x="6237524" y="3642368"/>
                <a:ext cx="0" cy="216088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28E4B6-17B1-A15B-70E3-CC33F9AFDE17}"/>
                  </a:ext>
                </a:extLst>
              </p:cNvPr>
              <p:cNvSpPr/>
              <p:nvPr/>
            </p:nvSpPr>
            <p:spPr>
              <a:xfrm>
                <a:off x="5337524" y="2156021"/>
                <a:ext cx="1800000" cy="648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Detection Dataset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203D9AC7-09B4-99D5-23A7-67F761A3C30F}"/>
                  </a:ext>
                </a:extLst>
              </p:cNvPr>
              <p:cNvSpPr/>
              <p:nvPr/>
            </p:nvSpPr>
            <p:spPr>
              <a:xfrm>
                <a:off x="3404021" y="3103511"/>
                <a:ext cx="1656000" cy="54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Train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9AB97DE9-F172-47FA-77DB-49BC948ED3BC}"/>
                  </a:ext>
                </a:extLst>
              </p:cNvPr>
              <p:cNvSpPr/>
              <p:nvPr/>
            </p:nvSpPr>
            <p:spPr>
              <a:xfrm>
                <a:off x="5409524" y="3102368"/>
                <a:ext cx="1656000" cy="54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Validation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0B020B3-0800-0BF9-3EEE-D1DDF426CF64}"/>
                  </a:ext>
                </a:extLst>
              </p:cNvPr>
              <p:cNvSpPr/>
              <p:nvPr/>
            </p:nvSpPr>
            <p:spPr>
              <a:xfrm>
                <a:off x="7405743" y="3102368"/>
                <a:ext cx="1656000" cy="5400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Test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C2167E28-7199-8484-00E4-0E09D297DBAF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4232021" y="2804021"/>
                <a:ext cx="2005503" cy="299490"/>
              </a:xfrm>
              <a:prstGeom prst="straightConnector1">
                <a:avLst/>
              </a:prstGeom>
              <a:ln w="1905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E5AA3B01-EF76-7F1F-9263-E57611411EE1}"/>
                  </a:ext>
                </a:extLst>
              </p:cNvPr>
              <p:cNvCxnSpPr>
                <a:cxnSpLocks/>
                <a:stCxn id="40" idx="2"/>
                <a:endCxn id="42" idx="0"/>
              </p:cNvCxnSpPr>
              <p:nvPr/>
            </p:nvCxnSpPr>
            <p:spPr>
              <a:xfrm>
                <a:off x="6237524" y="2804021"/>
                <a:ext cx="0" cy="298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284A05E-0C21-913B-03D4-2D6C5DA40CA9}"/>
                  </a:ext>
                </a:extLst>
              </p:cNvPr>
              <p:cNvCxnSpPr>
                <a:cxnSpLocks/>
                <a:stCxn id="40" idx="2"/>
                <a:endCxn id="43" idx="0"/>
              </p:cNvCxnSpPr>
              <p:nvPr/>
            </p:nvCxnSpPr>
            <p:spPr>
              <a:xfrm>
                <a:off x="6237524" y="2804021"/>
                <a:ext cx="1996219" cy="2983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DCB2337-624D-11B6-8841-122AA1BAE698}"/>
                  </a:ext>
                </a:extLst>
              </p:cNvPr>
              <p:cNvSpPr/>
              <p:nvPr/>
            </p:nvSpPr>
            <p:spPr>
              <a:xfrm>
                <a:off x="3393650" y="4004319"/>
                <a:ext cx="1656000" cy="540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Segmented Detection Image 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2F5A2F34-1724-D656-D753-44A4AF1C74C9}"/>
                  </a:ext>
                </a:extLst>
              </p:cNvPr>
              <p:cNvSpPr/>
              <p:nvPr/>
            </p:nvSpPr>
            <p:spPr>
              <a:xfrm>
                <a:off x="3397780" y="4912997"/>
                <a:ext cx="1656000" cy="540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Image Transformation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830AC28-ABC0-A508-474A-635F1774DBDB}"/>
                  </a:ext>
                </a:extLst>
              </p:cNvPr>
              <p:cNvGrpSpPr/>
              <p:nvPr/>
            </p:nvGrpSpPr>
            <p:grpSpPr>
              <a:xfrm>
                <a:off x="4162858" y="3734319"/>
                <a:ext cx="180000" cy="180000"/>
                <a:chOff x="4538663" y="3599259"/>
                <a:chExt cx="180000" cy="180000"/>
              </a:xfrm>
              <a:solidFill>
                <a:schemeClr val="bg1"/>
              </a:solidFill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B41DE655-E8C7-87A7-2211-376167624E1C}"/>
                    </a:ext>
                  </a:extLst>
                </p:cNvPr>
                <p:cNvSpPr/>
                <p:nvPr/>
              </p:nvSpPr>
              <p:spPr>
                <a:xfrm>
                  <a:off x="4538663" y="3599259"/>
                  <a:ext cx="180000" cy="180000"/>
                </a:xfrm>
                <a:prstGeom prst="ellips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1C29CEC6-6BA4-F508-FB5C-D074C12F9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6663" y="3689259"/>
                  <a:ext cx="144000" cy="0"/>
                </a:xfrm>
                <a:prstGeom prst="lin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00DC588-EE2C-E4F0-BF45-428B526D8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663" y="3617259"/>
                  <a:ext cx="0" cy="144000"/>
                </a:xfrm>
                <a:prstGeom prst="line">
                  <a:avLst/>
                </a:prstGeom>
                <a:grpFill/>
                <a:ln w="22225">
                  <a:solidFill>
                    <a:schemeClr val="tx1">
                      <a:alpha val="9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852B3F0-66D6-E9E2-C847-EB1105F47D19}"/>
                  </a:ext>
                </a:extLst>
              </p:cNvPr>
              <p:cNvGrpSpPr/>
              <p:nvPr/>
            </p:nvGrpSpPr>
            <p:grpSpPr>
              <a:xfrm>
                <a:off x="4164703" y="4634319"/>
                <a:ext cx="180000" cy="180000"/>
                <a:chOff x="4538663" y="3599259"/>
                <a:chExt cx="180000" cy="180000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B905D7F5-ADA0-7D99-1D2C-231A80453D4B}"/>
                    </a:ext>
                  </a:extLst>
                </p:cNvPr>
                <p:cNvSpPr/>
                <p:nvPr/>
              </p:nvSpPr>
              <p:spPr>
                <a:xfrm>
                  <a:off x="4538663" y="359925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CFEB3147-1C19-9692-8E9D-DEF9F036A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56663" y="3689259"/>
                  <a:ext cx="14400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EB76270E-504A-9E5E-2B81-495A76EEF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663" y="3617259"/>
                  <a:ext cx="0" cy="144000"/>
                </a:xfrm>
                <a:prstGeom prst="line">
                  <a:avLst/>
                </a:prstGeom>
                <a:ln w="22225">
                  <a:solidFill>
                    <a:schemeClr val="tx1">
                      <a:alpha val="9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848CED-6F1A-556B-9F51-BE45A469F608}"/>
                  </a:ext>
                </a:extLst>
              </p:cNvPr>
              <p:cNvSpPr txBox="1"/>
              <p:nvPr/>
            </p:nvSpPr>
            <p:spPr>
              <a:xfrm>
                <a:off x="5479041" y="4311118"/>
                <a:ext cx="1874442" cy="6001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2"/>
                    </a:solidFill>
                  </a:rPr>
                  <a:t>* Scaling of labels 0,1 and image transformation for dataset augmentation.</a:t>
                </a:r>
                <a:endParaRPr lang="ko-KR" altLang="en-US" sz="110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FD376B8F-73AC-1880-200C-950AC566854F}"/>
                  </a:ext>
                </a:extLst>
              </p:cNvPr>
              <p:cNvCxnSpPr>
                <a:cxnSpLocks/>
                <a:stCxn id="48" idx="2"/>
                <a:endCxn id="43" idx="2"/>
              </p:cNvCxnSpPr>
              <p:nvPr/>
            </p:nvCxnSpPr>
            <p:spPr>
              <a:xfrm rot="5400000" flipH="1" flipV="1">
                <a:off x="5324446" y="2543701"/>
                <a:ext cx="1810629" cy="4007963"/>
              </a:xfrm>
              <a:prstGeom prst="bentConnector3">
                <a:avLst>
                  <a:gd name="adj1" fmla="val -8592"/>
                </a:avLst>
              </a:prstGeom>
              <a:ln w="19050"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C1E9D2BC-E677-EF3D-10DF-6D5DABCC32A2}"/>
                  </a:ext>
                </a:extLst>
              </p:cNvPr>
              <p:cNvSpPr/>
              <p:nvPr/>
            </p:nvSpPr>
            <p:spPr>
              <a:xfrm>
                <a:off x="5337524" y="5803248"/>
                <a:ext cx="1800000" cy="6480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New Dataset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5A736245-088A-4E58-9888-64A304913D39}"/>
                  </a:ext>
                </a:extLst>
              </p:cNvPr>
              <p:cNvCxnSpPr>
                <a:cxnSpLocks/>
                <a:stCxn id="41" idx="3"/>
                <a:endCxn id="47" idx="3"/>
              </p:cNvCxnSpPr>
              <p:nvPr/>
            </p:nvCxnSpPr>
            <p:spPr>
              <a:xfrm flipH="1">
                <a:off x="5049650" y="3373511"/>
                <a:ext cx="10371" cy="900808"/>
              </a:xfrm>
              <a:prstGeom prst="bentConnector3">
                <a:avLst>
                  <a:gd name="adj1" fmla="val -1722052"/>
                </a:avLst>
              </a:prstGeom>
              <a:ln w="19050">
                <a:prstDash val="sysDash"/>
                <a:headEnd type="triangle" w="lg" len="med"/>
                <a:tailEnd type="triangle" w="lg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177A7AAE-4FA0-485D-5C0C-9EA59C87F7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550865" y="4323658"/>
                <a:ext cx="1358677" cy="360000"/>
              </a:xfrm>
              <a:prstGeom prst="bentConnector2">
                <a:avLst/>
              </a:prstGeom>
              <a:ln w="19050">
                <a:prstDash val="sysDash"/>
                <a:tailEnd type="triangle" w="lg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537C409-0704-5B6D-D21A-ABD6783A2DA5}"/>
                </a:ext>
              </a:extLst>
            </p:cNvPr>
            <p:cNvCxnSpPr/>
            <p:nvPr/>
          </p:nvCxnSpPr>
          <p:spPr>
            <a:xfrm flipH="1">
              <a:off x="5107781" y="3824318"/>
              <a:ext cx="170046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86B8D1DD-7291-11D6-E57D-252713F737A8}"/>
                </a:ext>
              </a:extLst>
            </p:cNvPr>
            <p:cNvCxnSpPr>
              <a:stCxn id="53" idx="3"/>
              <a:endCxn id="29" idx="1"/>
            </p:cNvCxnSpPr>
            <p:nvPr/>
          </p:nvCxnSpPr>
          <p:spPr>
            <a:xfrm flipV="1">
              <a:off x="7005827" y="2480020"/>
              <a:ext cx="2547973" cy="3647227"/>
            </a:xfrm>
            <a:prstGeom prst="bentConnector3">
              <a:avLst>
                <a:gd name="adj1" fmla="val 87383"/>
              </a:avLst>
            </a:prstGeom>
            <a:ln w="1905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46A2CA5-8D37-6884-6440-CF25ED3C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Algorithm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38BE7A-8874-B9DA-0A9C-419BBF5376DE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2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2ED5F4-9F35-6AF7-F4D5-E6B8CEA0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50275"/>
              </p:ext>
            </p:extLst>
          </p:nvPr>
        </p:nvGraphicFramePr>
        <p:xfrm>
          <a:off x="838197" y="1838449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12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2265872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2265872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  <a:gridCol w="2265872">
                  <a:extLst>
                    <a:ext uri="{9D8B030D-6E8A-4147-A177-3AD203B41FA5}">
                      <a16:colId xmlns:a16="http://schemas.microsoft.com/office/drawing/2014/main" val="1803742145"/>
                    </a:ext>
                  </a:extLst>
                </a:gridCol>
                <a:gridCol w="2635369">
                  <a:extLst>
                    <a:ext uri="{9D8B030D-6E8A-4147-A177-3AD203B41FA5}">
                      <a16:colId xmlns:a16="http://schemas.microsoft.com/office/drawing/2014/main" val="801808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U-Net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DeepLabv3+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FCB Former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DeepLabv3+ with FFT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Test Loss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0.920464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0.749418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0.588605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0.241387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IoU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0.614666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0.648695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0.703092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0.790671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3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Dice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0.726380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0.770655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0.814999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0.876615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FPS(gpu)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47.37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49.15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22.70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/>
                        <a:t>57.78</a:t>
                      </a:r>
                      <a:endParaRPr lang="ko-KR" altLang="en-US" sz="1200" b="1" u="sng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86736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82527B0-C0AB-31E7-AF04-FD9B6008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Segmentation</a:t>
            </a:r>
            <a:endParaRPr lang="ko-KR" altLang="en-US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7932FA-0C42-7A6A-78D6-5D80B3AD84F4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418D20-4803-C7C0-69CC-D798550A5EFE}"/>
              </a:ext>
            </a:extLst>
          </p:cNvPr>
          <p:cNvSpPr txBox="1"/>
          <p:nvPr/>
        </p:nvSpPr>
        <p:spPr>
          <a:xfrm>
            <a:off x="838197" y="3892167"/>
            <a:ext cx="105155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/>
              <a:t>DeepLabv3+</a:t>
            </a:r>
            <a:r>
              <a:rPr lang="ko-KR" altLang="en-US" sz="1400" b="1" u="sng"/>
              <a:t>의 </a:t>
            </a:r>
            <a:r>
              <a:rPr lang="en-US" altLang="ko-KR" sz="1400" b="1" u="sng"/>
              <a:t>Backbone</a:t>
            </a:r>
            <a:r>
              <a:rPr lang="ko-KR" altLang="en-US" sz="1400" b="1" u="sng"/>
              <a:t>으로 사용한 </a:t>
            </a:r>
            <a:r>
              <a:rPr lang="en-US" altLang="ko-KR" sz="1400" b="1" u="sng"/>
              <a:t>ResNet101</a:t>
            </a:r>
            <a:r>
              <a:rPr lang="ko-KR" altLang="en-US" sz="1400" b="1" u="sng"/>
              <a:t>에 새로운 분기를 추가</a:t>
            </a:r>
            <a:r>
              <a:rPr lang="ko-KR" altLang="en-US" sz="1400" b="1"/>
              <a:t>하여 </a:t>
            </a:r>
            <a:r>
              <a:rPr lang="en-US" altLang="ko-KR" sz="1400" b="1"/>
              <a:t>segmentation </a:t>
            </a:r>
            <a:r>
              <a:rPr lang="ko-KR" altLang="en-US" sz="1400" b="1"/>
              <a:t>성능을 향상시켰다</a:t>
            </a:r>
            <a:r>
              <a:rPr lang="en-US" altLang="ko-KR" sz="1400" b="1"/>
              <a:t>.</a:t>
            </a:r>
          </a:p>
          <a:p>
            <a:r>
              <a:rPr lang="en-US" altLang="ko-KR" sz="1400" b="1"/>
              <a:t>∙ </a:t>
            </a:r>
            <a:r>
              <a:rPr lang="ko-KR" altLang="en-US" sz="1200" b="1"/>
              <a:t>작은 객체 검출에 특화된 </a:t>
            </a:r>
            <a:r>
              <a:rPr lang="en-US" altLang="ko-KR" sz="1200" b="1"/>
              <a:t>FAR </a:t>
            </a:r>
            <a:r>
              <a:rPr lang="ko-KR" altLang="en-US" sz="1200" b="1"/>
              <a:t>모델에서는 푸리에 변환을 이용한 </a:t>
            </a:r>
            <a:r>
              <a:rPr lang="en-US" altLang="ko-KR" sz="1200" b="1"/>
              <a:t>FO, FA </a:t>
            </a:r>
            <a:r>
              <a:rPr lang="ko-KR" altLang="en-US" sz="1200" b="1"/>
              <a:t>분기를 </a:t>
            </a:r>
            <a:r>
              <a:rPr lang="en-US" altLang="ko-KR" sz="1200" b="1"/>
              <a:t>backbone</a:t>
            </a:r>
            <a:r>
              <a:rPr lang="ko-KR" altLang="en-US" sz="1200" b="1"/>
              <a:t>인 </a:t>
            </a:r>
            <a:r>
              <a:rPr lang="en-US" altLang="ko-KR" sz="1200" b="1"/>
              <a:t>ResNet</a:t>
            </a:r>
            <a:r>
              <a:rPr lang="ko-KR" altLang="en-US" sz="1200" b="1"/>
              <a:t>에 추가하였다</a:t>
            </a:r>
            <a:r>
              <a:rPr lang="en-US" altLang="ko-KR" sz="1200" b="1"/>
              <a:t>.  </a:t>
            </a:r>
          </a:p>
          <a:p>
            <a:r>
              <a:rPr lang="en-US" altLang="ko-KR" sz="1200" b="1"/>
              <a:t>∙ </a:t>
            </a:r>
            <a:r>
              <a:rPr lang="ko-KR" altLang="en-US" sz="1200" b="1"/>
              <a:t>이를 </a:t>
            </a:r>
            <a:r>
              <a:rPr lang="en-US" altLang="ko-KR" sz="1200" b="1"/>
              <a:t>Image Segmentation task</a:t>
            </a:r>
            <a:r>
              <a:rPr lang="ko-KR" altLang="en-US" sz="1200" b="1"/>
              <a:t>에 맞게 변환하여 </a:t>
            </a:r>
            <a:r>
              <a:rPr lang="en-US" altLang="ko-KR" sz="1200" b="1"/>
              <a:t>ResNet101</a:t>
            </a:r>
            <a:r>
              <a:rPr lang="ko-KR" altLang="en-US" sz="1200" b="1"/>
              <a:t>에 추가한 모델을 </a:t>
            </a:r>
            <a:r>
              <a:rPr lang="en-US" altLang="ko-KR" sz="1200" b="1"/>
              <a:t>DeepLabv3+</a:t>
            </a:r>
            <a:r>
              <a:rPr lang="ko-KR" altLang="en-US" sz="1200" b="1"/>
              <a:t>의 </a:t>
            </a:r>
            <a:r>
              <a:rPr lang="en-US" altLang="ko-KR" sz="1200" b="1"/>
              <a:t>backbone</a:t>
            </a:r>
            <a:r>
              <a:rPr lang="ko-KR" altLang="en-US" sz="1200" b="1"/>
              <a:t>으로 사용하였더니</a:t>
            </a:r>
            <a:br>
              <a:rPr lang="en-US" altLang="ko-KR" sz="1200" b="1"/>
            </a:br>
            <a:r>
              <a:rPr lang="en-US" altLang="ko-KR" sz="1200" b="1"/>
              <a:t>  </a:t>
            </a:r>
            <a:r>
              <a:rPr lang="ko-KR" altLang="en-US" sz="1200" b="1"/>
              <a:t>위의 표와 같이 유의미한 성능 향상이 있었다</a:t>
            </a:r>
            <a:r>
              <a:rPr lang="en-US" altLang="ko-KR" sz="1200" b="1"/>
              <a:t>.</a:t>
            </a:r>
            <a:endParaRPr lang="en-US" altLang="ko-KR" sz="14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C63B0-7534-F59B-047E-67F7769350C6}"/>
              </a:ext>
            </a:extLst>
          </p:cNvPr>
          <p:cNvSpPr txBox="1"/>
          <p:nvPr/>
        </p:nvSpPr>
        <p:spPr>
          <a:xfrm>
            <a:off x="838197" y="4901329"/>
            <a:ext cx="1051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도로 내의 무단횡단 보행자와 횡단보도 보행자를 탐지하는 데에 있어서 주변 배경을 제거함으로써 더욱 세밀한 탐지가 가능해질 것이라고 가정하였다</a:t>
            </a:r>
            <a:r>
              <a:rPr lang="en-US" altLang="ko-KR" sz="1400" b="1"/>
              <a:t>. </a:t>
            </a:r>
            <a:r>
              <a:rPr lang="ko-KR" altLang="en-US" sz="1400" b="1"/>
              <a:t>이를 위해서는 좋은 성능의 </a:t>
            </a:r>
            <a:r>
              <a:rPr lang="en-US" altLang="ko-KR" sz="1400" b="1"/>
              <a:t>Segmentation </a:t>
            </a:r>
            <a:r>
              <a:rPr lang="ko-KR" altLang="en-US" sz="1400" b="1"/>
              <a:t>모델을 사용하여 보다 정확한 도로 영역 분할이 요구되었다</a:t>
            </a:r>
            <a:r>
              <a:rPr lang="en-US" altLang="ko-KR" sz="1400" b="1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310D4-8365-CE69-0565-33115DEED505}"/>
              </a:ext>
            </a:extLst>
          </p:cNvPr>
          <p:cNvSpPr txBox="1"/>
          <p:nvPr/>
        </p:nvSpPr>
        <p:spPr>
          <a:xfrm>
            <a:off x="838197" y="5541159"/>
            <a:ext cx="10515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제공된 </a:t>
            </a:r>
            <a:r>
              <a:rPr lang="en-US" altLang="ko-KR" sz="1400" b="1"/>
              <a:t>Segmentation Dataset</a:t>
            </a:r>
            <a:r>
              <a:rPr lang="ko-KR" altLang="en-US" sz="1400" b="1"/>
              <a:t>에 </a:t>
            </a:r>
            <a:r>
              <a:rPr lang="en-US" altLang="ko-KR" sz="1400" b="1"/>
              <a:t>transform</a:t>
            </a:r>
            <a:r>
              <a:rPr lang="ko-KR" altLang="en-US" sz="1400" b="1"/>
              <a:t>을 적용한 다음 저장하여</a:t>
            </a:r>
            <a:r>
              <a:rPr lang="en-US" altLang="ko-KR" sz="1400" b="1"/>
              <a:t>, train</a:t>
            </a:r>
            <a:r>
              <a:rPr lang="ko-KR" altLang="en-US" sz="1400" b="1"/>
              <a:t>에 추가해주었다</a:t>
            </a:r>
            <a:r>
              <a:rPr lang="en-US" altLang="ko-KR" sz="1400" b="1"/>
              <a:t>.</a:t>
            </a:r>
          </a:p>
          <a:p>
            <a:r>
              <a:rPr lang="en-US" altLang="ko-KR" sz="1200" b="1"/>
              <a:t>∙ Train: 316</a:t>
            </a:r>
            <a:r>
              <a:rPr lang="ko-KR" altLang="en-US" sz="1200" b="1"/>
              <a:t>개</a:t>
            </a:r>
            <a:r>
              <a:rPr lang="en-US" altLang="ko-KR" sz="1200" b="1"/>
              <a:t>(Original) + 3160</a:t>
            </a:r>
            <a:r>
              <a:rPr lang="ko-KR" altLang="en-US" sz="1200" b="1"/>
              <a:t>개</a:t>
            </a:r>
            <a:r>
              <a:rPr lang="en-US" altLang="ko-KR" sz="1200" b="1"/>
              <a:t>(Transform) = 3476</a:t>
            </a:r>
            <a:r>
              <a:rPr lang="ko-KR" altLang="en-US" sz="1200" b="1"/>
              <a:t>개</a:t>
            </a:r>
            <a:r>
              <a:rPr lang="en-US" altLang="ko-KR" sz="1200" b="1"/>
              <a:t>, Val: 40</a:t>
            </a:r>
            <a:r>
              <a:rPr lang="ko-KR" altLang="en-US" sz="1200" b="1"/>
              <a:t>개</a:t>
            </a:r>
            <a:r>
              <a:rPr lang="en-US" altLang="ko-KR" sz="1200" b="1"/>
              <a:t>, Test: 40</a:t>
            </a:r>
            <a:r>
              <a:rPr lang="ko-KR" altLang="en-US" sz="1200" b="1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1258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제목 1">
            <a:extLst>
              <a:ext uri="{FF2B5EF4-FFF2-40B4-BE49-F238E27FC236}">
                <a16:creationId xmlns:a16="http://schemas.microsoft.com/office/drawing/2014/main" id="{780C2CCD-FBEE-12C3-ADC0-DEB656B5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/>
              <a:t>Segmentation</a:t>
            </a:r>
            <a:endParaRPr lang="ko-KR" altLang="en-US" b="1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E285B9C-AE93-47B9-3AA7-8AFD2B277B5D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A95DEC4-6AD3-9904-6C68-5483B306FD68}"/>
              </a:ext>
            </a:extLst>
          </p:cNvPr>
          <p:cNvGrpSpPr>
            <a:grpSpLocks noChangeAspect="1"/>
          </p:cNvGrpSpPr>
          <p:nvPr/>
        </p:nvGrpSpPr>
        <p:grpSpPr>
          <a:xfrm>
            <a:off x="7100237" y="2295422"/>
            <a:ext cx="4248000" cy="4059687"/>
            <a:chOff x="6890301" y="1866664"/>
            <a:chExt cx="4463499" cy="42656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676AC3-BB85-6555-B912-9B67812132D5}"/>
                </a:ext>
              </a:extLst>
            </p:cNvPr>
            <p:cNvSpPr/>
            <p:nvPr/>
          </p:nvSpPr>
          <p:spPr>
            <a:xfrm>
              <a:off x="6890301" y="2291927"/>
              <a:ext cx="1696242" cy="3840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F52858D-F31E-4783-1DA7-6AB60B2D9C90}"/>
                </a:ext>
              </a:extLst>
            </p:cNvPr>
            <p:cNvSpPr/>
            <p:nvPr/>
          </p:nvSpPr>
          <p:spPr>
            <a:xfrm>
              <a:off x="7031750" y="3028707"/>
              <a:ext cx="1391850" cy="23222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7F2C19-7BDF-93FE-551C-009310DB12F5}"/>
                </a:ext>
              </a:extLst>
            </p:cNvPr>
            <p:cNvSpPr/>
            <p:nvPr/>
          </p:nvSpPr>
          <p:spPr>
            <a:xfrm>
              <a:off x="9389696" y="2257403"/>
              <a:ext cx="1964104" cy="387489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1C06FF1-4E21-F495-59FE-B186AB3006BA}"/>
                </a:ext>
              </a:extLst>
            </p:cNvPr>
            <p:cNvSpPr/>
            <p:nvPr/>
          </p:nvSpPr>
          <p:spPr>
            <a:xfrm>
              <a:off x="9601286" y="2678901"/>
              <a:ext cx="1542037" cy="293680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3B128-90BC-19EE-B429-5084F757CFED}"/>
                </a:ext>
              </a:extLst>
            </p:cNvPr>
            <p:cNvSpPr txBox="1"/>
            <p:nvPr/>
          </p:nvSpPr>
          <p:spPr>
            <a:xfrm>
              <a:off x="9429188" y="1866664"/>
              <a:ext cx="188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FFT with ResNet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179C164-57F4-0512-3833-D6487D128335}"/>
                </a:ext>
              </a:extLst>
            </p:cNvPr>
            <p:cNvSpPr/>
            <p:nvPr/>
          </p:nvSpPr>
          <p:spPr>
            <a:xfrm>
              <a:off x="7117474" y="3162764"/>
              <a:ext cx="1224000" cy="29800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Conv Layer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58D8B185-82A0-0395-9D54-0842553563D8}"/>
                </a:ext>
              </a:extLst>
            </p:cNvPr>
            <p:cNvSpPr/>
            <p:nvPr/>
          </p:nvSpPr>
          <p:spPr>
            <a:xfrm>
              <a:off x="7298210" y="3757435"/>
              <a:ext cx="868367" cy="29849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Layer 1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1F1A129-C1E6-DDD1-FD62-9DB7ADE2FB7A}"/>
                </a:ext>
              </a:extLst>
            </p:cNvPr>
            <p:cNvSpPr/>
            <p:nvPr/>
          </p:nvSpPr>
          <p:spPr>
            <a:xfrm>
              <a:off x="7293697" y="4927219"/>
              <a:ext cx="868367" cy="29849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Layer 3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C736A97-5E61-ECA0-6761-3AD13DB4BCF9}"/>
                </a:ext>
              </a:extLst>
            </p:cNvPr>
            <p:cNvCxnSpPr>
              <a:cxnSpLocks/>
            </p:cNvCxnSpPr>
            <p:nvPr/>
          </p:nvCxnSpPr>
          <p:spPr>
            <a:xfrm>
              <a:off x="7730927" y="4092913"/>
              <a:ext cx="0" cy="2093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AC8E46F1-E69E-4288-07FA-E49E434EBC60}"/>
                </a:ext>
              </a:extLst>
            </p:cNvPr>
            <p:cNvCxnSpPr>
              <a:cxnSpLocks/>
            </p:cNvCxnSpPr>
            <p:nvPr/>
          </p:nvCxnSpPr>
          <p:spPr>
            <a:xfrm>
              <a:off x="7724367" y="4675333"/>
              <a:ext cx="0" cy="2093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95F28E2D-F78C-0325-80BD-07C81FB97896}"/>
                </a:ext>
              </a:extLst>
            </p:cNvPr>
            <p:cNvSpPr/>
            <p:nvPr/>
          </p:nvSpPr>
          <p:spPr>
            <a:xfrm>
              <a:off x="7293697" y="4342257"/>
              <a:ext cx="868367" cy="29849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Layer 2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25905FD-EB63-55C1-7338-CD9A08719D1E}"/>
                </a:ext>
              </a:extLst>
            </p:cNvPr>
            <p:cNvSpPr/>
            <p:nvPr/>
          </p:nvSpPr>
          <p:spPr>
            <a:xfrm>
              <a:off x="7298210" y="2429866"/>
              <a:ext cx="868367" cy="29849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Input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7933F922-A9C3-C36E-85D8-50764138F1C8}"/>
                </a:ext>
              </a:extLst>
            </p:cNvPr>
            <p:cNvCxnSpPr>
              <a:cxnSpLocks/>
            </p:cNvCxnSpPr>
            <p:nvPr/>
          </p:nvCxnSpPr>
          <p:spPr>
            <a:xfrm>
              <a:off x="7724577" y="5263663"/>
              <a:ext cx="0" cy="2093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144D809-C626-033E-901D-6ED01F1339E8}"/>
                </a:ext>
              </a:extLst>
            </p:cNvPr>
            <p:cNvCxnSpPr>
              <a:cxnSpLocks/>
            </p:cNvCxnSpPr>
            <p:nvPr/>
          </p:nvCxnSpPr>
          <p:spPr>
            <a:xfrm>
              <a:off x="7729474" y="3507151"/>
              <a:ext cx="0" cy="2093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1259697D-5AC8-B351-58BF-B2BF71306852}"/>
                </a:ext>
              </a:extLst>
            </p:cNvPr>
            <p:cNvCxnSpPr>
              <a:cxnSpLocks/>
            </p:cNvCxnSpPr>
            <p:nvPr/>
          </p:nvCxnSpPr>
          <p:spPr>
            <a:xfrm>
              <a:off x="7732393" y="2768421"/>
              <a:ext cx="0" cy="2093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92D05A-6E86-1BF0-F68E-1293273FDB10}"/>
                </a:ext>
              </a:extLst>
            </p:cNvPr>
            <p:cNvSpPr txBox="1"/>
            <p:nvPr/>
          </p:nvSpPr>
          <p:spPr>
            <a:xfrm>
              <a:off x="7130584" y="1869960"/>
              <a:ext cx="1179738" cy="355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ResNet101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B655A85-99B0-5F84-8A86-BF4473431976}"/>
                </a:ext>
              </a:extLst>
            </p:cNvPr>
            <p:cNvGrpSpPr/>
            <p:nvPr/>
          </p:nvGrpSpPr>
          <p:grpSpPr>
            <a:xfrm rot="5400000">
              <a:off x="7518913" y="5763242"/>
              <a:ext cx="408342" cy="59263"/>
              <a:chOff x="1688906" y="5959738"/>
              <a:chExt cx="408342" cy="59263"/>
            </a:xfrm>
          </p:grpSpPr>
          <p:sp>
            <p:nvSpPr>
              <p:cNvPr id="68" name="순서도: 연결자 67">
                <a:extLst>
                  <a:ext uri="{FF2B5EF4-FFF2-40B4-BE49-F238E27FC236}">
                    <a16:creationId xmlns:a16="http://schemas.microsoft.com/office/drawing/2014/main" id="{5B75DD62-5768-DD36-A3FE-A157CA6BD838}"/>
                  </a:ext>
                </a:extLst>
              </p:cNvPr>
              <p:cNvSpPr/>
              <p:nvPr/>
            </p:nvSpPr>
            <p:spPr>
              <a:xfrm>
                <a:off x="1688906" y="5959738"/>
                <a:ext cx="54000" cy="5400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순서도: 연결자 68">
                <a:extLst>
                  <a:ext uri="{FF2B5EF4-FFF2-40B4-BE49-F238E27FC236}">
                    <a16:creationId xmlns:a16="http://schemas.microsoft.com/office/drawing/2014/main" id="{52DC8A4E-360D-CA2F-AE5D-D5AF42B48DE6}"/>
                  </a:ext>
                </a:extLst>
              </p:cNvPr>
              <p:cNvSpPr/>
              <p:nvPr/>
            </p:nvSpPr>
            <p:spPr>
              <a:xfrm>
                <a:off x="1866077" y="5962369"/>
                <a:ext cx="54000" cy="5400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순서도: 연결자 69">
                <a:extLst>
                  <a:ext uri="{FF2B5EF4-FFF2-40B4-BE49-F238E27FC236}">
                    <a16:creationId xmlns:a16="http://schemas.microsoft.com/office/drawing/2014/main" id="{85174248-8E65-C654-7A3C-74846D5FF4F1}"/>
                  </a:ext>
                </a:extLst>
              </p:cNvPr>
              <p:cNvSpPr/>
              <p:nvPr/>
            </p:nvSpPr>
            <p:spPr>
              <a:xfrm>
                <a:off x="2043248" y="5965001"/>
                <a:ext cx="54000" cy="5400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965FC04-D511-29EC-4300-3CA001B10C40}"/>
                </a:ext>
              </a:extLst>
            </p:cNvPr>
            <p:cNvCxnSpPr>
              <a:cxnSpLocks/>
            </p:cNvCxnSpPr>
            <p:nvPr/>
          </p:nvCxnSpPr>
          <p:spPr>
            <a:xfrm>
              <a:off x="8362790" y="5263663"/>
              <a:ext cx="1026903" cy="868176"/>
            </a:xfrm>
            <a:prstGeom prst="line">
              <a:avLst/>
            </a:prstGeom>
            <a:ln w="12700" cap="flat" cmpd="sng" algn="ctr">
              <a:gradFill flip="none" rotWithShape="1">
                <a:gsLst>
                  <a:gs pos="0">
                    <a:schemeClr val="bg1"/>
                  </a:gs>
                  <a:gs pos="74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A9464F2-631F-699E-1E20-2B710A84F3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4080" y="2871874"/>
              <a:ext cx="1356694" cy="2644949"/>
              <a:chOff x="4184537" y="1637490"/>
              <a:chExt cx="1473794" cy="2873243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3DBD6397-835E-7F2C-CE61-09407F54C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068" y="3114070"/>
                <a:ext cx="454039" cy="2464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ED318F20-A885-7AC1-DA7F-A1B02DF0319D}"/>
                  </a:ext>
                </a:extLst>
              </p:cNvPr>
              <p:cNvSpPr/>
              <p:nvPr/>
            </p:nvSpPr>
            <p:spPr>
              <a:xfrm>
                <a:off x="4500299" y="4212732"/>
                <a:ext cx="866908" cy="29800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Layer 3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913900C-CB8D-7F4C-349B-2B4E03376FB6}"/>
                  </a:ext>
                </a:extLst>
              </p:cNvPr>
              <p:cNvGrpSpPr/>
              <p:nvPr/>
            </p:nvGrpSpPr>
            <p:grpSpPr>
              <a:xfrm>
                <a:off x="4184537" y="3402041"/>
                <a:ext cx="1473794" cy="300116"/>
                <a:chOff x="750376" y="2373374"/>
                <a:chExt cx="3255752" cy="707701"/>
              </a:xfrm>
            </p:grpSpPr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46D8329D-ACF3-84FD-B767-B826E297615C}"/>
                    </a:ext>
                  </a:extLst>
                </p:cNvPr>
                <p:cNvSpPr/>
                <p:nvPr/>
              </p:nvSpPr>
              <p:spPr>
                <a:xfrm>
                  <a:off x="750376" y="2376477"/>
                  <a:ext cx="1196928" cy="704598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FO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F8DC9631-7021-788C-9C89-9016E094B2EB}"/>
                    </a:ext>
                  </a:extLst>
                </p:cNvPr>
                <p:cNvSpPr/>
                <p:nvPr/>
              </p:nvSpPr>
              <p:spPr>
                <a:xfrm>
                  <a:off x="2809200" y="2373374"/>
                  <a:ext cx="1196928" cy="704598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FA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순서도: 연결자 88">
                  <a:extLst>
                    <a:ext uri="{FF2B5EF4-FFF2-40B4-BE49-F238E27FC236}">
                      <a16:creationId xmlns:a16="http://schemas.microsoft.com/office/drawing/2014/main" id="{42D6FCFB-924A-9A7E-7A08-EF5E46D429A2}"/>
                    </a:ext>
                  </a:extLst>
                </p:cNvPr>
                <p:cNvSpPr/>
                <p:nvPr/>
              </p:nvSpPr>
              <p:spPr>
                <a:xfrm>
                  <a:off x="2229692" y="2528257"/>
                  <a:ext cx="329790" cy="350956"/>
                </a:xfrm>
                <a:prstGeom prst="flowChartConnector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590BBFA3-6F4F-043D-B822-D43AD0C0B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187" y="3959612"/>
                <a:ext cx="0" cy="2068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925DFA20-FB39-A64D-EF6A-A92BD10E4968}"/>
                  </a:ext>
                </a:extLst>
              </p:cNvPr>
              <p:cNvSpPr/>
              <p:nvPr/>
            </p:nvSpPr>
            <p:spPr>
              <a:xfrm rot="10800000">
                <a:off x="4400711" y="3445963"/>
                <a:ext cx="1040713" cy="513625"/>
              </a:xfrm>
              <a:prstGeom prst="arc">
                <a:avLst>
                  <a:gd name="adj1" fmla="val 10801221"/>
                  <a:gd name="adj2" fmla="val 0"/>
                </a:avLst>
              </a:prstGeom>
              <a:ln w="19050">
                <a:solidFill>
                  <a:schemeClr val="tx1"/>
                </a:solidFill>
                <a:head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A3C6BE75-0A74-9161-BD87-5CB1F1217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67965" y="3115878"/>
                <a:ext cx="454039" cy="24640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6C0C064-9A8C-C55D-B869-5DAE7DE3D92C}"/>
                  </a:ext>
                </a:extLst>
              </p:cNvPr>
              <p:cNvGrpSpPr/>
              <p:nvPr/>
            </p:nvGrpSpPr>
            <p:grpSpPr>
              <a:xfrm>
                <a:off x="4883247" y="3492302"/>
                <a:ext cx="93305" cy="93019"/>
                <a:chOff x="3976419" y="3708608"/>
                <a:chExt cx="180000" cy="180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6D103E5-4A09-F26E-B626-99ECD1DE8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6419" y="3798608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39F53EBF-794E-5B0B-8886-C07B90912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6906" y="3708608"/>
                  <a:ext cx="0" cy="18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E087E8B3-724C-FA68-5A17-66EA97C3FA09}"/>
                  </a:ext>
                </a:extLst>
              </p:cNvPr>
              <p:cNvSpPr/>
              <p:nvPr/>
            </p:nvSpPr>
            <p:spPr>
              <a:xfrm>
                <a:off x="4318104" y="1637490"/>
                <a:ext cx="1224000" cy="29800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Conv Layer 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C901C6CF-A180-EC31-39F0-7887C49CD5B3}"/>
                  </a:ext>
                </a:extLst>
              </p:cNvPr>
              <p:cNvSpPr/>
              <p:nvPr/>
            </p:nvSpPr>
            <p:spPr>
              <a:xfrm>
                <a:off x="4498840" y="2232161"/>
                <a:ext cx="868367" cy="29849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Layer 1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2D1075C6-AEDF-167D-2A21-D0BFE947F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5207" y="2567639"/>
                <a:ext cx="0" cy="2093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30A268DC-3398-C1CF-02EA-7FBF56CC657B}"/>
                  </a:ext>
                </a:extLst>
              </p:cNvPr>
              <p:cNvSpPr/>
              <p:nvPr/>
            </p:nvSpPr>
            <p:spPr>
              <a:xfrm>
                <a:off x="4494327" y="2816983"/>
                <a:ext cx="868367" cy="29849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Layer 2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437DDF25-0D36-FC59-DDFC-D281C6721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0104" y="1981877"/>
                <a:ext cx="0" cy="2093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5ABB6C-9533-7134-23E5-06A95FFB7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4953" y="2243752"/>
              <a:ext cx="1026903" cy="868176"/>
            </a:xfrm>
            <a:prstGeom prst="line">
              <a:avLst/>
            </a:prstGeom>
            <a:ln w="12700" cap="flat" cmpd="sng" algn="ctr">
              <a:gradFill flip="none" rotWithShape="1">
                <a:gsLst>
                  <a:gs pos="0">
                    <a:schemeClr val="bg1"/>
                  </a:gs>
                  <a:gs pos="74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0" name="그림 179">
            <a:extLst>
              <a:ext uri="{FF2B5EF4-FFF2-40B4-BE49-F238E27FC236}">
                <a16:creationId xmlns:a16="http://schemas.microsoft.com/office/drawing/2014/main" id="{C9706EA7-613A-A103-1EA6-5DADA810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7" y="2709605"/>
            <a:ext cx="6015982" cy="3121306"/>
          </a:xfrm>
          <a:prstGeom prst="rect">
            <a:avLst/>
          </a:prstGeom>
        </p:spPr>
      </p:pic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D0A3092-CA02-88F7-E25B-AB359FCDD950}"/>
              </a:ext>
            </a:extLst>
          </p:cNvPr>
          <p:cNvSpPr/>
          <p:nvPr/>
        </p:nvSpPr>
        <p:spPr>
          <a:xfrm>
            <a:off x="1995098" y="3246521"/>
            <a:ext cx="717947" cy="151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ysClr val="windowText" lastClr="000000"/>
                </a:solidFill>
              </a:rPr>
              <a:t>ResNet101</a:t>
            </a:r>
            <a:endParaRPr lang="ko-KR" altLang="en-US" sz="800" b="1">
              <a:solidFill>
                <a:sysClr val="windowText" lastClr="000000"/>
              </a:solidFill>
            </a:endParaRPr>
          </a:p>
        </p:txBody>
      </p: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0848856D-8A58-EFF3-16BF-F8B0FCCB2F58}"/>
              </a:ext>
            </a:extLst>
          </p:cNvPr>
          <p:cNvCxnSpPr>
            <a:cxnSpLocks/>
            <a:stCxn id="183" idx="0"/>
            <a:endCxn id="66" idx="0"/>
          </p:cNvCxnSpPr>
          <p:nvPr/>
        </p:nvCxnSpPr>
        <p:spPr>
          <a:xfrm rot="5400000" flipH="1" flipV="1">
            <a:off x="4648209" y="4422"/>
            <a:ext cx="947962" cy="5536237"/>
          </a:xfrm>
          <a:prstGeom prst="bentConnector3">
            <a:avLst>
              <a:gd name="adj1" fmla="val 124115"/>
            </a:avLst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F656B95-E2E3-C3FB-31BE-4B966F903782}"/>
              </a:ext>
            </a:extLst>
          </p:cNvPr>
          <p:cNvSpPr txBox="1"/>
          <p:nvPr/>
        </p:nvSpPr>
        <p:spPr>
          <a:xfrm>
            <a:off x="1937229" y="5831454"/>
            <a:ext cx="382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DeepLabv3+ Architecture</a:t>
            </a:r>
          </a:p>
          <a:p>
            <a:pPr algn="ctr"/>
            <a:r>
              <a:rPr lang="ko-KR" altLang="en-US" sz="1000"/>
              <a:t>출처</a:t>
            </a:r>
            <a:r>
              <a:rPr lang="en-US" altLang="ko-KR" sz="1000"/>
              <a:t>: https://arxiv.org/pdf/1802.02611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59786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9649A-1350-DC95-44CE-F9DF5F81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Dataset Preparation</a:t>
            </a:r>
            <a:endParaRPr lang="ko-KR" altLang="en-US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4D9B56-E17A-863C-AFD8-01DA9019F7FF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3E7DB802-3FEB-5EB5-4086-43161EB220F3}"/>
              </a:ext>
            </a:extLst>
          </p:cNvPr>
          <p:cNvSpPr txBox="1"/>
          <p:nvPr/>
        </p:nvSpPr>
        <p:spPr>
          <a:xfrm>
            <a:off x="838200" y="2838399"/>
            <a:ext cx="6679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기존의 </a:t>
            </a:r>
            <a:r>
              <a:rPr lang="en-US" altLang="ko-KR" sz="1400" b="1"/>
              <a:t>6</a:t>
            </a:r>
            <a:r>
              <a:rPr lang="ko-KR" altLang="en-US" sz="1400" b="1"/>
              <a:t>개의 클래스를 무단횡단자와 횡단보도 보행자에 대한 클래스 </a:t>
            </a:r>
            <a:r>
              <a:rPr lang="en-US" altLang="ko-KR" sz="1400" b="1"/>
              <a:t>2</a:t>
            </a:r>
            <a:r>
              <a:rPr lang="ko-KR" altLang="en-US" sz="1400" b="1"/>
              <a:t>개로 축소</a:t>
            </a:r>
            <a:endParaRPr lang="en-US" altLang="ko-KR" sz="1400" b="1"/>
          </a:p>
          <a:p>
            <a:r>
              <a:rPr lang="en-US" altLang="ko-KR" sz="1200" b="1"/>
              <a:t>∙ Class: 3 → Class: 0 (</a:t>
            </a:r>
            <a:r>
              <a:rPr lang="ko-KR" altLang="en-US" sz="1200" b="1"/>
              <a:t>횡단보도 보행자 통일</a:t>
            </a:r>
            <a:r>
              <a:rPr lang="en-US" altLang="ko-KR" sz="1200" b="1"/>
              <a:t>)</a:t>
            </a:r>
          </a:p>
          <a:p>
            <a:r>
              <a:rPr lang="en-US" altLang="ko-KR" sz="1200" b="1"/>
              <a:t>∙ Class: 4 → Class: 1 (</a:t>
            </a:r>
            <a:r>
              <a:rPr lang="ko-KR" altLang="en-US" sz="1200" b="1"/>
              <a:t>무단횡단 보행자 통일</a:t>
            </a:r>
            <a:r>
              <a:rPr lang="en-US" altLang="ko-KR" sz="1200" b="1"/>
              <a:t>)</a:t>
            </a:r>
          </a:p>
          <a:p>
            <a:r>
              <a:rPr lang="en-US" altLang="ko-KR" sz="1200" b="1"/>
              <a:t>∙ Class: 2 &amp; Class: 5 </a:t>
            </a:r>
            <a:r>
              <a:rPr lang="ko-KR" altLang="en-US" sz="1200" b="1"/>
              <a:t>삭제 </a:t>
            </a:r>
            <a:r>
              <a:rPr lang="en-US" altLang="ko-KR" sz="1200" b="1"/>
              <a:t>(</a:t>
            </a:r>
            <a:r>
              <a:rPr lang="ko-KR" altLang="en-US" sz="1200" b="1"/>
              <a:t>인도 보행자 삭제</a:t>
            </a:r>
            <a:r>
              <a:rPr lang="en-US" altLang="ko-KR" sz="1200" b="1"/>
              <a:t>)</a:t>
            </a:r>
          </a:p>
        </p:txBody>
      </p:sp>
      <p:graphicFrame>
        <p:nvGraphicFramePr>
          <p:cNvPr id="201" name="표 200">
            <a:extLst>
              <a:ext uri="{FF2B5EF4-FFF2-40B4-BE49-F238E27FC236}">
                <a16:creationId xmlns:a16="http://schemas.microsoft.com/office/drawing/2014/main" id="{87ED61EB-2F4A-D366-2172-E645E6076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69308"/>
              </p:ext>
            </p:extLst>
          </p:nvPr>
        </p:nvGraphicFramePr>
        <p:xfrm>
          <a:off x="838202" y="1838449"/>
          <a:ext cx="10515595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7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146776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3146776">
                  <a:extLst>
                    <a:ext uri="{9D8B030D-6E8A-4147-A177-3AD203B41FA5}">
                      <a16:colId xmlns:a16="http://schemas.microsoft.com/office/drawing/2014/main" val="2446095510"/>
                    </a:ext>
                  </a:extLst>
                </a:gridCol>
                <a:gridCol w="3146776">
                  <a:extLst>
                    <a:ext uri="{9D8B030D-6E8A-4147-A177-3AD203B41FA5}">
                      <a16:colId xmlns:a16="http://schemas.microsoft.com/office/drawing/2014/main" val="180374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차 </a:t>
                      </a:r>
                      <a:r>
                        <a:rPr lang="en-US" altLang="ko-KR" sz="1400"/>
                        <a:t>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차 </a:t>
                      </a:r>
                      <a:r>
                        <a:rPr lang="en-US" altLang="ko-KR" sz="1400"/>
                        <a:t>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All 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개수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794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794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3130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3130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3924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Label: 3924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</a:tbl>
          </a:graphicData>
        </a:graphic>
      </p:graphicFrame>
      <p:graphicFrame>
        <p:nvGraphicFramePr>
          <p:cNvPr id="202" name="표 201">
            <a:extLst>
              <a:ext uri="{FF2B5EF4-FFF2-40B4-BE49-F238E27FC236}">
                <a16:creationId xmlns:a16="http://schemas.microsoft.com/office/drawing/2014/main" id="{C1C2A123-4AA2-C17F-3640-6A42FE964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03633"/>
              </p:ext>
            </p:extLst>
          </p:nvPr>
        </p:nvGraphicFramePr>
        <p:xfrm>
          <a:off x="838200" y="4453892"/>
          <a:ext cx="4543697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15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461082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Modified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All 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개수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2918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2918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비율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891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2027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76355"/>
                  </a:ext>
                </a:extLst>
              </a:tr>
            </a:tbl>
          </a:graphicData>
        </a:graphic>
      </p:graphicFrame>
      <p:sp>
        <p:nvSpPr>
          <p:cNvPr id="203" name="TextBox 202">
            <a:extLst>
              <a:ext uri="{FF2B5EF4-FFF2-40B4-BE49-F238E27FC236}">
                <a16:creationId xmlns:a16="http://schemas.microsoft.com/office/drawing/2014/main" id="{777131D6-602A-2ED5-74EF-8D36A092C893}"/>
              </a:ext>
            </a:extLst>
          </p:cNvPr>
          <p:cNvSpPr txBox="1"/>
          <p:nvPr/>
        </p:nvSpPr>
        <p:spPr>
          <a:xfrm>
            <a:off x="838200" y="5829005"/>
            <a:ext cx="45436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인도 보행자만 존재하는 이미지</a:t>
            </a:r>
            <a:r>
              <a:rPr lang="en-US" altLang="ko-KR" sz="1400" b="1"/>
              <a:t>(background): 1006</a:t>
            </a:r>
            <a:r>
              <a:rPr lang="ko-KR" altLang="en-US" sz="1400" b="1"/>
              <a:t>개</a:t>
            </a:r>
            <a:r>
              <a:rPr lang="en-US" altLang="ko-KR" sz="1400" b="1"/>
              <a:t> </a:t>
            </a:r>
            <a:r>
              <a:rPr lang="en-US" altLang="ko-KR" sz="1200" b="1"/>
              <a:t>∙ Modified Dataset </a:t>
            </a:r>
            <a:r>
              <a:rPr lang="ko-KR" altLang="en-US" sz="1200" b="1"/>
              <a:t>개수</a:t>
            </a:r>
            <a:r>
              <a:rPr lang="en-US" altLang="ko-KR" sz="1200" b="1"/>
              <a:t>: 3924</a:t>
            </a:r>
            <a:r>
              <a:rPr lang="ko-KR" altLang="en-US" sz="1200" b="1"/>
              <a:t>개 </a:t>
            </a:r>
            <a:r>
              <a:rPr lang="en-US" altLang="ko-KR" sz="1200" b="1"/>
              <a:t>→ 2918</a:t>
            </a:r>
            <a:r>
              <a:rPr lang="ko-KR" altLang="en-US" sz="1200" b="1"/>
              <a:t>개</a:t>
            </a: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F5BDC598-769C-A97F-B97A-FDBFFD5012D7}"/>
              </a:ext>
            </a:extLst>
          </p:cNvPr>
          <p:cNvGrpSpPr/>
          <p:nvPr/>
        </p:nvGrpSpPr>
        <p:grpSpPr>
          <a:xfrm>
            <a:off x="5882639" y="4453892"/>
            <a:ext cx="5471157" cy="1349604"/>
            <a:chOff x="5730064" y="4555586"/>
            <a:chExt cx="5594699" cy="932121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AF0F073D-076B-99F2-F467-D86B3F8606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92" r="60018"/>
            <a:stretch/>
          </p:blipFill>
          <p:spPr bwMode="auto">
            <a:xfrm>
              <a:off x="5730064" y="4555586"/>
              <a:ext cx="2796163" cy="93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4BE13116-6942-9C8F-7A73-61088575D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4" t="13692"/>
            <a:stretch/>
          </p:blipFill>
          <p:spPr bwMode="auto">
            <a:xfrm>
              <a:off x="8526227" y="4555586"/>
              <a:ext cx="2798536" cy="93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FCBE346-3846-1959-61E6-A7146CC7E5C3}"/>
              </a:ext>
            </a:extLst>
          </p:cNvPr>
          <p:cNvSpPr txBox="1"/>
          <p:nvPr/>
        </p:nvSpPr>
        <p:spPr>
          <a:xfrm>
            <a:off x="5882639" y="5829005"/>
            <a:ext cx="474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이후에 </a:t>
            </a:r>
            <a:r>
              <a:rPr lang="en-US" altLang="ko-KR" sz="1400" b="1"/>
              <a:t>Detection </a:t>
            </a:r>
            <a:r>
              <a:rPr lang="ko-KR" altLang="en-US" sz="1400" b="1"/>
              <a:t>이미지에 대해 도로 영역을 분할하여 위의 마지막 이미지를 </a:t>
            </a:r>
            <a:r>
              <a:rPr lang="en-US" altLang="ko-KR" sz="1400" b="1"/>
              <a:t>Detection Dataset</a:t>
            </a:r>
            <a:r>
              <a:rPr lang="ko-KR" altLang="en-US" sz="1400" b="1"/>
              <a:t>의 </a:t>
            </a:r>
            <a:r>
              <a:rPr lang="en-US" altLang="ko-KR" sz="1400" b="1"/>
              <a:t>train</a:t>
            </a:r>
            <a:r>
              <a:rPr lang="ko-KR" altLang="en-US" sz="1400" b="1"/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427624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8AF0C46-828D-DEAD-B8B2-4EF9E7DF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/>
              <a:t>Dataset Preparation</a:t>
            </a:r>
            <a:endParaRPr lang="ko-KR" altLang="en-US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2DFDBA1-B263-3867-F7FD-7967B6A52C79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ADDA37-E39C-AAFF-BC43-739C23B14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5356"/>
              </p:ext>
            </p:extLst>
          </p:nvPr>
        </p:nvGraphicFramePr>
        <p:xfrm>
          <a:off x="838202" y="1844711"/>
          <a:ext cx="1051559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504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4720046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4720046">
                  <a:extLst>
                    <a:ext uri="{9D8B030D-6E8A-4147-A177-3AD203B41FA5}">
                      <a16:colId xmlns:a16="http://schemas.microsoft.com/office/drawing/2014/main" val="150408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Segmented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Detection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Modified Segmented Detection Dataset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개수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2918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2918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2422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2422</a:t>
                      </a:r>
                      <a:r>
                        <a:rPr lang="ko-KR" altLang="en-US" sz="1200" b="1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비율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891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2027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813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1608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409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4D3D31-2C2D-9329-A72B-E61E29BC6C5D}"/>
              </a:ext>
            </a:extLst>
          </p:cNvPr>
          <p:cNvSpPr txBox="1"/>
          <p:nvPr/>
        </p:nvSpPr>
        <p:spPr>
          <a:xfrm>
            <a:off x="838200" y="3279660"/>
            <a:ext cx="6924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Detection </a:t>
            </a:r>
            <a:r>
              <a:rPr lang="ko-KR" altLang="en-US" sz="1400" b="1"/>
              <a:t>이미지에 대해 도로 영역 분할</a:t>
            </a:r>
            <a:endParaRPr lang="en-US" altLang="ko-KR" sz="1400" b="1"/>
          </a:p>
          <a:p>
            <a:r>
              <a:rPr lang="en-US" altLang="ko-KR" sz="1200" b="1"/>
              <a:t>∙ DeepLabv3+ with FFT </a:t>
            </a:r>
            <a:r>
              <a:rPr lang="ko-KR" altLang="en-US" sz="1200" b="1"/>
              <a:t>모델로 예측 </a:t>
            </a:r>
          </a:p>
          <a:p>
            <a:r>
              <a:rPr lang="en-US" altLang="ko-KR" sz="1200" b="1"/>
              <a:t>∙ </a:t>
            </a:r>
            <a:r>
              <a:rPr lang="ko-KR" altLang="en-US" sz="1200" b="1"/>
              <a:t>도로 영역을 분할 하면서 바운딩 박스 내의 보행자가 사라지는 경우가 있어 새로 라벨링을 진행</a:t>
            </a:r>
            <a:endParaRPr lang="en-US" altLang="ko-KR" sz="1200" b="1"/>
          </a:p>
          <a:p>
            <a:r>
              <a:rPr lang="en-US" altLang="ko-KR" sz="1200" b="1"/>
              <a:t>∙ Modified Segmented Detection Dataset </a:t>
            </a:r>
            <a:r>
              <a:rPr lang="ko-KR" altLang="en-US" sz="1200" b="1"/>
              <a:t>개수</a:t>
            </a:r>
            <a:r>
              <a:rPr lang="en-US" altLang="ko-KR" sz="1200" b="1"/>
              <a:t>: 2918</a:t>
            </a:r>
            <a:r>
              <a:rPr lang="ko-KR" altLang="en-US" sz="1200" b="1"/>
              <a:t>개</a:t>
            </a:r>
            <a:r>
              <a:rPr lang="en-US" altLang="ko-KR" sz="1200" b="1"/>
              <a:t> → 2422</a:t>
            </a:r>
            <a:r>
              <a:rPr lang="ko-KR" altLang="en-US" sz="1200" b="1"/>
              <a:t>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8FEF98-8E60-520A-E271-4F7B63A2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77" y="427811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44FF44B-37F3-0E5B-142C-1FFD2489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23" y="427811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2DCC3-A310-039E-3632-EEE8234CA2E7}"/>
              </a:ext>
            </a:extLst>
          </p:cNvPr>
          <p:cNvSpPr txBox="1"/>
          <p:nvPr/>
        </p:nvSpPr>
        <p:spPr>
          <a:xfrm>
            <a:off x="2191505" y="6078110"/>
            <a:ext cx="170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Original Image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3699F-7890-E47E-35A0-CEFD0090F053}"/>
              </a:ext>
            </a:extLst>
          </p:cNvPr>
          <p:cNvSpPr txBox="1"/>
          <p:nvPr/>
        </p:nvSpPr>
        <p:spPr>
          <a:xfrm>
            <a:off x="5065017" y="6078110"/>
            <a:ext cx="2697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Segmented Detection Image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0954C-EA6B-9C35-6DF4-5D989BBECD0E}"/>
              </a:ext>
            </a:extLst>
          </p:cNvPr>
          <p:cNvSpPr txBox="1"/>
          <p:nvPr/>
        </p:nvSpPr>
        <p:spPr>
          <a:xfrm>
            <a:off x="838200" y="427811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Ex)</a:t>
            </a:r>
            <a:endParaRPr lang="ko-KR" altLang="en-US" sz="1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A1BAC-7C44-959D-82BE-3ECAA172E269}"/>
              </a:ext>
            </a:extLst>
          </p:cNvPr>
          <p:cNvSpPr txBox="1"/>
          <p:nvPr/>
        </p:nvSpPr>
        <p:spPr>
          <a:xfrm>
            <a:off x="8178073" y="5339446"/>
            <a:ext cx="3172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예시와 같이 횡단보도 내에 사람이 있지만 평면적으로 보면 인도에 다수 넘어가있어 도로 영역을 분할했을 때</a:t>
            </a:r>
            <a:r>
              <a:rPr lang="en-US" altLang="ko-KR" sz="1200" b="1"/>
              <a:t>, </a:t>
            </a:r>
            <a:r>
              <a:rPr lang="ko-KR" altLang="en-US" sz="1200" b="1"/>
              <a:t>객체가 사라지는 것을 볼 수 있다</a:t>
            </a:r>
            <a:r>
              <a:rPr lang="en-US" altLang="ko-KR" sz="1200" b="1"/>
              <a:t>.</a:t>
            </a:r>
          </a:p>
          <a:p>
            <a:r>
              <a:rPr lang="en-US" altLang="ko-KR" sz="1200" b="1"/>
              <a:t>∙ </a:t>
            </a:r>
            <a:r>
              <a:rPr lang="ko-KR" altLang="en-US" sz="1200" b="1"/>
              <a:t>즉</a:t>
            </a:r>
            <a:r>
              <a:rPr lang="en-US" altLang="ko-KR" sz="1200" b="1"/>
              <a:t>, background </a:t>
            </a:r>
            <a:r>
              <a:rPr lang="ko-KR" altLang="en-US" sz="1200" b="1"/>
              <a:t>이미지가 되어 버린다</a:t>
            </a:r>
            <a:r>
              <a:rPr lang="en-US" altLang="ko-KR" sz="1200" b="1"/>
              <a:t>.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2844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5BAF727-8D8D-4C9A-2A4A-0AF7752E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/>
              <a:t>Dataset Preparation</a:t>
            </a:r>
            <a:endParaRPr lang="ko-KR" altLang="en-US" b="1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B0EF11-DC5E-CCEC-9999-4C0A56A0809F}"/>
              </a:ext>
            </a:extLst>
          </p:cNvPr>
          <p:cNvCxnSpPr>
            <a:cxnSpLocks/>
          </p:cNvCxnSpPr>
          <p:nvPr/>
        </p:nvCxnSpPr>
        <p:spPr>
          <a:xfrm flipH="1">
            <a:off x="838200" y="1690688"/>
            <a:ext cx="10515600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339AF23-5C9D-533A-A85A-EC95D45E1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889160"/>
              </p:ext>
            </p:extLst>
          </p:nvPr>
        </p:nvGraphicFramePr>
        <p:xfrm>
          <a:off x="838204" y="1838450"/>
          <a:ext cx="10515596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504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696788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  <a:gridCol w="2871652">
                  <a:extLst>
                    <a:ext uri="{9D8B030D-6E8A-4147-A177-3AD203B41FA5}">
                      <a16:colId xmlns:a16="http://schemas.microsoft.com/office/drawing/2014/main" val="1504080176"/>
                    </a:ext>
                  </a:extLst>
                </a:gridCol>
                <a:gridCol w="2871652">
                  <a:extLst>
                    <a:ext uri="{9D8B030D-6E8A-4147-A177-3AD203B41FA5}">
                      <a16:colId xmlns:a16="http://schemas.microsoft.com/office/drawing/2014/main" val="1142549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Validation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Test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개수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2628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(All) + 2422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(Segmented)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= </a:t>
                      </a:r>
                      <a:r>
                        <a:rPr lang="en-US" altLang="ko-KR" sz="1200" b="1" u="sng"/>
                        <a:t>5050</a:t>
                      </a:r>
                      <a:r>
                        <a:rPr lang="ko-KR" altLang="en-US" sz="1200" b="1" u="sng"/>
                        <a:t>개</a:t>
                      </a:r>
                      <a:endParaRPr lang="en-US" altLang="ko-KR" sz="1200" b="1" u="sng"/>
                    </a:p>
                    <a:p>
                      <a:pPr algn="ctr" latinLnBrk="1"/>
                      <a:r>
                        <a:rPr lang="en-US" altLang="ko-KR" sz="1200" b="1"/>
                        <a:t>Labels: </a:t>
                      </a:r>
                      <a:r>
                        <a:rPr lang="en-US" altLang="ko-KR" sz="1200" b="1" u="none"/>
                        <a:t>5050</a:t>
                      </a:r>
                      <a:r>
                        <a:rPr lang="ko-KR" altLang="en-US" sz="1200" b="1" u="none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</a:t>
                      </a:r>
                      <a:r>
                        <a:rPr lang="en-US" altLang="ko-KR" sz="1200" b="1" u="none"/>
                        <a:t>232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</a:t>
                      </a:r>
                      <a:r>
                        <a:rPr lang="en-US" altLang="ko-KR" sz="1200" b="1" u="none"/>
                        <a:t>232</a:t>
                      </a:r>
                      <a:r>
                        <a:rPr lang="ko-KR" altLang="en-US" sz="1200" b="1" u="none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</a:t>
                      </a:r>
                      <a:r>
                        <a:rPr lang="en-US" altLang="ko-KR" sz="1200" b="1" u="none"/>
                        <a:t>58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Labels: </a:t>
                      </a:r>
                      <a:r>
                        <a:rPr lang="en-US" altLang="ko-KR" sz="1200" b="1" u="none"/>
                        <a:t>58</a:t>
                      </a:r>
                      <a:r>
                        <a:rPr lang="ko-KR" altLang="en-US" sz="1200" b="1" u="none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비율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747 + 813 = </a:t>
                      </a:r>
                      <a:r>
                        <a:rPr lang="en-US" altLang="ko-KR" sz="1200" b="1" u="sng"/>
                        <a:t>1560</a:t>
                      </a:r>
                      <a:r>
                        <a:rPr lang="ko-KR" altLang="en-US" sz="1200" b="1" u="sng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1882 + 1608 = </a:t>
                      </a:r>
                      <a:r>
                        <a:rPr lang="en-US" altLang="ko-KR" sz="1200" b="1" u="sng"/>
                        <a:t>3490</a:t>
                      </a:r>
                      <a:r>
                        <a:rPr lang="ko-KR" altLang="en-US" sz="1200" b="1" u="sng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</a:t>
                      </a:r>
                      <a:r>
                        <a:rPr lang="en-US" altLang="ko-KR" sz="1200" b="1" u="none"/>
                        <a:t>116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</a:t>
                      </a:r>
                      <a:r>
                        <a:rPr lang="en-US" altLang="ko-KR" sz="1200" b="1" u="none"/>
                        <a:t>116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</a:t>
                      </a:r>
                      <a:r>
                        <a:rPr lang="en-US" altLang="ko-KR" sz="1200" b="1" u="none"/>
                        <a:t>29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</a:t>
                      </a:r>
                      <a:r>
                        <a:rPr lang="en-US" altLang="ko-KR" sz="1200" b="1" u="none"/>
                        <a:t>29</a:t>
                      </a:r>
                      <a:r>
                        <a:rPr lang="ko-KR" altLang="en-US" sz="1200" b="1" u="none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4094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523E84-23F9-FFE3-005E-B42192C15269}"/>
              </a:ext>
            </a:extLst>
          </p:cNvPr>
          <p:cNvSpPr txBox="1"/>
          <p:nvPr/>
        </p:nvSpPr>
        <p:spPr>
          <a:xfrm>
            <a:off x="833483" y="3454331"/>
            <a:ext cx="57324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Modified All Dataset</a:t>
            </a:r>
            <a:r>
              <a:rPr lang="ko-KR" altLang="en-US" sz="1400" b="1"/>
              <a:t>을 </a:t>
            </a:r>
            <a:r>
              <a:rPr lang="en-US" altLang="ko-KR" sz="1400" b="1"/>
              <a:t>train/val/test</a:t>
            </a:r>
            <a:r>
              <a:rPr lang="ko-KR" altLang="en-US" sz="1400" b="1"/>
              <a:t>로 분할</a:t>
            </a:r>
            <a:endParaRPr lang="en-US" altLang="ko-KR" sz="1400" b="1"/>
          </a:p>
          <a:p>
            <a:r>
              <a:rPr lang="en-US" altLang="ko-KR" sz="1200" b="1"/>
              <a:t>∙ </a:t>
            </a:r>
            <a:r>
              <a:rPr lang="ko-KR" altLang="en-US" sz="1200" b="1"/>
              <a:t>우선적으로</a:t>
            </a:r>
            <a:r>
              <a:rPr lang="en-US" altLang="ko-KR" sz="1200" b="1"/>
              <a:t>,</a:t>
            </a:r>
            <a:r>
              <a:rPr lang="ko-KR" altLang="en-US" sz="1200" b="1"/>
              <a:t> </a:t>
            </a:r>
            <a:r>
              <a:rPr lang="en-US" altLang="ko-KR" sz="1200" b="1"/>
              <a:t>val</a:t>
            </a:r>
            <a:r>
              <a:rPr lang="ko-KR" altLang="en-US" sz="1200" b="1"/>
              <a:t>과 </a:t>
            </a:r>
            <a:r>
              <a:rPr lang="en-US" altLang="ko-KR" sz="1200" b="1"/>
              <a:t>test</a:t>
            </a:r>
            <a:r>
              <a:rPr lang="ko-KR" altLang="en-US" sz="1200" b="1"/>
              <a:t>에 클래스 비율을 맞춰 분배하고 나머지를 </a:t>
            </a:r>
            <a:r>
              <a:rPr lang="en-US" altLang="ko-KR" sz="1200" b="1"/>
              <a:t>train</a:t>
            </a:r>
            <a:r>
              <a:rPr lang="ko-KR" altLang="en-US" sz="1200" b="1"/>
              <a:t>에 추가</a:t>
            </a:r>
            <a:endParaRPr lang="en-US" altLang="ko-KR" sz="1200" b="1"/>
          </a:p>
          <a:p>
            <a:r>
              <a:rPr lang="en-US" altLang="ko-KR" sz="1200" b="1"/>
              <a:t>∙ Modified Segmented Detection Dataset</a:t>
            </a:r>
            <a:r>
              <a:rPr lang="ko-KR" altLang="en-US" sz="1200" b="1"/>
              <a:t>을 </a:t>
            </a:r>
            <a:r>
              <a:rPr lang="en-US" altLang="ko-KR" sz="1200" b="1"/>
              <a:t>train</a:t>
            </a:r>
            <a:r>
              <a:rPr lang="ko-KR" altLang="en-US" sz="1200" b="1"/>
              <a:t>에 추가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B419D89-0067-E6C9-DD6E-8BA72ADFF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85741"/>
              </p:ext>
            </p:extLst>
          </p:nvPr>
        </p:nvGraphicFramePr>
        <p:xfrm>
          <a:off x="833483" y="4279200"/>
          <a:ext cx="4439194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436">
                  <a:extLst>
                    <a:ext uri="{9D8B030D-6E8A-4147-A177-3AD203B41FA5}">
                      <a16:colId xmlns:a16="http://schemas.microsoft.com/office/drawing/2014/main" val="730234795"/>
                    </a:ext>
                  </a:extLst>
                </a:gridCol>
                <a:gridCol w="3438758">
                  <a:extLst>
                    <a:ext uri="{9D8B030D-6E8A-4147-A177-3AD203B41FA5}">
                      <a16:colId xmlns:a16="http://schemas.microsoft.com/office/drawing/2014/main" val="2880835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</a:t>
                      </a:r>
                      <a:endParaRPr lang="ko-KR" altLang="en-US" sz="14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개수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Images: 5050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(Train) + 16360</a:t>
                      </a:r>
                      <a:r>
                        <a:rPr lang="ko-KR" altLang="en-US" sz="1200" b="1"/>
                        <a:t>개</a:t>
                      </a:r>
                      <a:r>
                        <a:rPr lang="en-US" altLang="ko-KR" sz="1200" b="1"/>
                        <a:t>(Transform)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= </a:t>
                      </a:r>
                      <a:r>
                        <a:rPr lang="en-US" altLang="ko-KR" sz="1200" b="1" u="sng"/>
                        <a:t>21390</a:t>
                      </a:r>
                      <a:r>
                        <a:rPr lang="ko-KR" altLang="en-US" sz="1200" b="1" u="sng"/>
                        <a:t>개</a:t>
                      </a:r>
                      <a:endParaRPr lang="en-US" altLang="ko-KR" sz="1200" b="1" u="sng"/>
                    </a:p>
                    <a:p>
                      <a:pPr algn="ctr" latinLnBrk="1"/>
                      <a:r>
                        <a:rPr lang="en-US" altLang="ko-KR" sz="1200" b="1"/>
                        <a:t>Labels: </a:t>
                      </a:r>
                      <a:r>
                        <a:rPr lang="en-US" altLang="ko-KR" sz="1200" b="1" u="sng"/>
                        <a:t>21390</a:t>
                      </a:r>
                      <a:r>
                        <a:rPr lang="ko-KR" altLang="en-US" sz="1200" b="1" u="sng"/>
                        <a:t>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436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클래스 비율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Class 0: 1560 + 9360(1560*6) = </a:t>
                      </a:r>
                      <a:r>
                        <a:rPr lang="en-US" altLang="ko-KR" sz="1200" b="1" u="sng"/>
                        <a:t>10920</a:t>
                      </a:r>
                      <a:r>
                        <a:rPr lang="ko-KR" altLang="en-US" sz="1200" b="1" u="sng"/>
                        <a:t>개</a:t>
                      </a:r>
                      <a:r>
                        <a:rPr lang="en-US" altLang="ko-KR" sz="1200" b="1"/>
                        <a:t>,</a:t>
                      </a:r>
                    </a:p>
                    <a:p>
                      <a:pPr algn="ctr" latinLnBrk="1"/>
                      <a:r>
                        <a:rPr lang="en-US" altLang="ko-KR" sz="1200" b="1"/>
                        <a:t>Class 1: 3490 + 6980(3490*2) = </a:t>
                      </a:r>
                      <a:r>
                        <a:rPr lang="en-US" altLang="ko-KR" sz="1200" b="1" u="sng"/>
                        <a:t>10470</a:t>
                      </a:r>
                      <a:r>
                        <a:rPr lang="ko-KR" altLang="en-US" sz="1200" b="1" u="sng"/>
                        <a:t>개</a:t>
                      </a:r>
                      <a:r>
                        <a:rPr lang="en-US" altLang="ko-KR" sz="1200" b="1"/>
                        <a:t> </a:t>
                      </a:r>
                      <a:endParaRPr lang="ko-KR" altLang="en-US" sz="1200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409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3963520-C740-C913-9FD9-BDB8B48B2165}"/>
              </a:ext>
            </a:extLst>
          </p:cNvPr>
          <p:cNvSpPr txBox="1"/>
          <p:nvPr/>
        </p:nvSpPr>
        <p:spPr>
          <a:xfrm>
            <a:off x="833483" y="5894028"/>
            <a:ext cx="443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원활한 학습을 위해</a:t>
            </a:r>
            <a:r>
              <a:rPr lang="en-US" altLang="ko-KR" sz="1200" b="1"/>
              <a:t>,</a:t>
            </a:r>
            <a:r>
              <a:rPr lang="ko-KR" altLang="en-US" sz="1200" b="1"/>
              <a:t> 클래스 </a:t>
            </a:r>
            <a:r>
              <a:rPr lang="en-US" altLang="ko-KR" sz="1200" b="1"/>
              <a:t>0</a:t>
            </a:r>
            <a:r>
              <a:rPr lang="ko-KR" altLang="en-US" sz="1200" b="1"/>
              <a:t>과 </a:t>
            </a:r>
            <a:r>
              <a:rPr lang="en-US" altLang="ko-KR" sz="1200" b="1"/>
              <a:t>1</a:t>
            </a:r>
            <a:r>
              <a:rPr lang="ko-KR" altLang="en-US" sz="1200" b="1"/>
              <a:t>에 대해 각각 </a:t>
            </a:r>
            <a:r>
              <a:rPr lang="en-US" altLang="ko-KR" sz="1200" b="1"/>
              <a:t>transform</a:t>
            </a:r>
            <a:r>
              <a:rPr lang="ko-KR" altLang="en-US" sz="1200" b="1"/>
              <a:t>을 적용하여 </a:t>
            </a:r>
            <a:r>
              <a:rPr lang="en-US" altLang="ko-KR" sz="1200" b="1"/>
              <a:t>augmentation</a:t>
            </a:r>
            <a:r>
              <a:rPr lang="ko-KR" altLang="en-US" sz="1200" b="1"/>
              <a:t>을 해줌으로써 비율을 맞춘다</a:t>
            </a:r>
            <a:r>
              <a:rPr lang="en-US" altLang="ko-KR" sz="1200" b="1"/>
              <a:t>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101DDE3-6FE3-6FCC-9159-204BF432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00" y="4279200"/>
            <a:ext cx="1692000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3F3049-8860-83B5-BF74-8DE1E0FB3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76" y="4279199"/>
            <a:ext cx="3008000" cy="16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A0EEDA-51EE-6E7D-FD83-F231D980426B}"/>
              </a:ext>
            </a:extLst>
          </p:cNvPr>
          <p:cNvSpPr txBox="1"/>
          <p:nvPr/>
        </p:nvSpPr>
        <p:spPr>
          <a:xfrm>
            <a:off x="7014396" y="6078691"/>
            <a:ext cx="1613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Original Image</a:t>
            </a:r>
            <a:endParaRPr lang="ko-KR" altLang="en-US" sz="12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C246E-AF4D-3ED8-ACCD-2E02EE30C8E9}"/>
              </a:ext>
            </a:extLst>
          </p:cNvPr>
          <p:cNvSpPr txBox="1"/>
          <p:nvPr/>
        </p:nvSpPr>
        <p:spPr>
          <a:xfrm>
            <a:off x="9473521" y="6078691"/>
            <a:ext cx="20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Image Transformation</a:t>
            </a:r>
            <a:endParaRPr lang="ko-KR" altLang="en-US" sz="12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99D62-10E1-6F5B-0509-F38EFFBBDE8D}"/>
              </a:ext>
            </a:extLst>
          </p:cNvPr>
          <p:cNvSpPr txBox="1"/>
          <p:nvPr/>
        </p:nvSpPr>
        <p:spPr>
          <a:xfrm>
            <a:off x="5713076" y="4279199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Ex)</a:t>
            </a:r>
            <a:endParaRPr lang="ko-KR" altLang="en-US" sz="1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F5448-8520-1114-EBF2-225098017062}"/>
              </a:ext>
            </a:extLst>
          </p:cNvPr>
          <p:cNvSpPr txBox="1"/>
          <p:nvPr/>
        </p:nvSpPr>
        <p:spPr>
          <a:xfrm>
            <a:off x="9254476" y="7615690"/>
            <a:ext cx="145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Crop Image</a:t>
            </a:r>
            <a:endParaRPr lang="ko-KR" alt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7386F-0C44-D383-8EFE-00DFCC67F54E}"/>
              </a:ext>
            </a:extLst>
          </p:cNvPr>
          <p:cNvSpPr txBox="1"/>
          <p:nvPr/>
        </p:nvSpPr>
        <p:spPr>
          <a:xfrm>
            <a:off x="7251717" y="7615691"/>
            <a:ext cx="145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Original Image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338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1372</Words>
  <Application>Microsoft Office PowerPoint</Application>
  <PresentationFormat>와이드스크린</PresentationFormat>
  <Paragraphs>310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Times New Roman</vt:lpstr>
      <vt:lpstr>Office 테마</vt:lpstr>
      <vt:lpstr>PowerPoint 프레젠테이션</vt:lpstr>
      <vt:lpstr>Raw Dataset</vt:lpstr>
      <vt:lpstr>Raw Dataset</vt:lpstr>
      <vt:lpstr>Algorithm</vt:lpstr>
      <vt:lpstr>Segmentation</vt:lpstr>
      <vt:lpstr>Segmentation</vt:lpstr>
      <vt:lpstr>Dataset Preparation</vt:lpstr>
      <vt:lpstr>Dataset Preparation</vt:lpstr>
      <vt:lpstr>Dataset Preparation</vt:lpstr>
      <vt:lpstr>Object Detection</vt:lpstr>
      <vt:lpstr>Dataset 변형에 따른 성능 변화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성환 김</dc:creator>
  <cp:lastModifiedBy>성환 김</cp:lastModifiedBy>
  <cp:revision>29</cp:revision>
  <dcterms:created xsi:type="dcterms:W3CDTF">2024-10-25T12:06:07Z</dcterms:created>
  <dcterms:modified xsi:type="dcterms:W3CDTF">2024-10-28T20:29:51Z</dcterms:modified>
</cp:coreProperties>
</file>